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2"/>
  </p:notesMasterIdLst>
  <p:handoutMasterIdLst>
    <p:handoutMasterId r:id="rId23"/>
  </p:handoutMasterIdLst>
  <p:sldIdLst>
    <p:sldId id="259" r:id="rId6"/>
    <p:sldId id="3765" r:id="rId7"/>
    <p:sldId id="3763" r:id="rId8"/>
    <p:sldId id="3774" r:id="rId9"/>
    <p:sldId id="3770" r:id="rId10"/>
    <p:sldId id="3771" r:id="rId11"/>
    <p:sldId id="3772" r:id="rId12"/>
    <p:sldId id="3769" r:id="rId13"/>
    <p:sldId id="3767" r:id="rId14"/>
    <p:sldId id="439" r:id="rId15"/>
    <p:sldId id="3758" r:id="rId16"/>
    <p:sldId id="3761" r:id="rId17"/>
    <p:sldId id="3719" r:id="rId18"/>
    <p:sldId id="3720" r:id="rId19"/>
    <p:sldId id="3617" r:id="rId20"/>
    <p:sldId id="3764" r:id="rId21"/>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9EC"/>
    <a:srgbClr val="3C3C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42B11D3-A8A2-4C2E-AEEB-960BB62A3E66}" type="datetimeFigureOut">
              <a:rPr lang="en-GB" smtClean="0"/>
              <a:t>19/11/2023</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BB70661A-32E3-470A-9060-BA731688644E}" type="datetimeFigureOut">
              <a:rPr lang="en-GB" smtClean="0"/>
              <a:t>19/11/2023</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nfo.microsoft.com/UK-AZUREPLAT-WBNR-FY19-03Mar-14-DeliveringvaluecontinuouslytoyourenduserswithDevOps-AID-757675-MCW0011124_01Registration-ForminBody.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missed the session a similar video is up at </a:t>
            </a:r>
            <a:r>
              <a:rPr lang="en-GB" sz="1200" u="sng" kern="1200" dirty="0">
                <a:solidFill>
                  <a:schemeClr val="tx1"/>
                </a:solidFill>
                <a:effectLst/>
                <a:latin typeface="+mn-lt"/>
                <a:ea typeface="+mn-ea"/>
                <a:cs typeface="+mn-cs"/>
                <a:hlinkClick r:id="rId3"/>
              </a:rPr>
              <a:t>https://info.microsoft.com/UK-AZUREPLAT-WBNR-FY19-03Mar-14-DeliveringvaluecontinuouslytoyourenduserswithDevOps-AID-757675-MCW0011124_01Registration-ForminBody.html</a:t>
            </a:r>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15</a:t>
            </a:fld>
            <a:endParaRPr lang="en-GB"/>
          </a:p>
        </p:txBody>
      </p:sp>
    </p:spTree>
    <p:extLst>
      <p:ext uri="{BB962C8B-B14F-4D97-AF65-F5344CB8AC3E}">
        <p14:creationId xmlns:p14="http://schemas.microsoft.com/office/powerpoint/2010/main" val="1344233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93897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2687213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45578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63456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11/19/2023 7:54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1855613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4.png"/><Relationship Id="rId4" Type="http://schemas.openxmlformats.org/officeDocument/2006/relationships/image" Target="../media/image53.png"/></Relationships>
</file>

<file path=ppt/slideLayouts/_rels/slideLayout33.xml.rels><?xml version="1.0" encoding="UTF-8" standalone="yes"?>
<Relationships xmlns="http://schemas.openxmlformats.org/package/2006/relationships"><Relationship Id="rId26" Type="http://schemas.openxmlformats.org/officeDocument/2006/relationships/image" Target="../media/image75.png"/><Relationship Id="rId21" Type="http://schemas.openxmlformats.org/officeDocument/2006/relationships/image" Target="../media/image70.png"/><Relationship Id="rId34" Type="http://schemas.openxmlformats.org/officeDocument/2006/relationships/image" Target="../media/image83.png"/><Relationship Id="rId42" Type="http://schemas.openxmlformats.org/officeDocument/2006/relationships/image" Target="../media/image91.png"/><Relationship Id="rId47" Type="http://schemas.openxmlformats.org/officeDocument/2006/relationships/image" Target="../media/image96.png"/><Relationship Id="rId50" Type="http://schemas.microsoft.com/office/2007/relationships/hdphoto" Target="../media/hdphoto7.wdp"/><Relationship Id="rId55" Type="http://schemas.openxmlformats.org/officeDocument/2006/relationships/image" Target="../media/image101.png"/><Relationship Id="rId63" Type="http://schemas.openxmlformats.org/officeDocument/2006/relationships/image" Target="../media/image107.png"/><Relationship Id="rId7" Type="http://schemas.openxmlformats.org/officeDocument/2006/relationships/image" Target="../media/image59.png"/><Relationship Id="rId2" Type="http://schemas.openxmlformats.org/officeDocument/2006/relationships/image" Target="../media/image55.png"/><Relationship Id="rId16" Type="http://schemas.openxmlformats.org/officeDocument/2006/relationships/image" Target="../media/image66.png"/><Relationship Id="rId29" Type="http://schemas.openxmlformats.org/officeDocument/2006/relationships/image" Target="../media/image78.png"/><Relationship Id="rId11" Type="http://schemas.openxmlformats.org/officeDocument/2006/relationships/image" Target="../media/image62.pn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jpeg"/><Relationship Id="rId45" Type="http://schemas.openxmlformats.org/officeDocument/2006/relationships/image" Target="../media/image94.svg"/><Relationship Id="rId53" Type="http://schemas.microsoft.com/office/2007/relationships/hdphoto" Target="../media/hdphoto8.wdp"/><Relationship Id="rId58" Type="http://schemas.openxmlformats.org/officeDocument/2006/relationships/image" Target="../media/image104.png"/><Relationship Id="rId66" Type="http://schemas.microsoft.com/office/2007/relationships/hdphoto" Target="../media/hdphoto11.wdp"/><Relationship Id="rId5" Type="http://schemas.openxmlformats.org/officeDocument/2006/relationships/image" Target="../media/image57.jpg"/><Relationship Id="rId61" Type="http://schemas.microsoft.com/office/2007/relationships/hdphoto" Target="../media/hdphoto10.wdp"/><Relationship Id="rId19" Type="http://schemas.microsoft.com/office/2007/relationships/hdphoto" Target="../media/hdphoto5.wdp"/><Relationship Id="rId14" Type="http://schemas.microsoft.com/office/2007/relationships/hdphoto" Target="../media/hdphoto4.wdp"/><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svg"/><Relationship Id="rId43" Type="http://schemas.openxmlformats.org/officeDocument/2006/relationships/image" Target="../media/image92.jpeg"/><Relationship Id="rId48" Type="http://schemas.microsoft.com/office/2007/relationships/hdphoto" Target="../media/hdphoto6.wdp"/><Relationship Id="rId56" Type="http://schemas.openxmlformats.org/officeDocument/2006/relationships/image" Target="../media/image102.svg"/><Relationship Id="rId64" Type="http://schemas.openxmlformats.org/officeDocument/2006/relationships/image" Target="../media/image108.png"/><Relationship Id="rId8" Type="http://schemas.openxmlformats.org/officeDocument/2006/relationships/image" Target="../media/image60.png"/><Relationship Id="rId51" Type="http://schemas.openxmlformats.org/officeDocument/2006/relationships/image" Target="../media/image98.png"/><Relationship Id="rId3" Type="http://schemas.microsoft.com/office/2007/relationships/hdphoto" Target="../media/hdphoto2.wdp"/><Relationship Id="rId12" Type="http://schemas.openxmlformats.org/officeDocument/2006/relationships/image" Target="../media/image63.jpg"/><Relationship Id="rId17" Type="http://schemas.openxmlformats.org/officeDocument/2006/relationships/image" Target="../media/image67.svg"/><Relationship Id="rId25" Type="http://schemas.openxmlformats.org/officeDocument/2006/relationships/image" Target="../media/image74.jpeg"/><Relationship Id="rId33" Type="http://schemas.openxmlformats.org/officeDocument/2006/relationships/image" Target="../media/image82.png"/><Relationship Id="rId38" Type="http://schemas.openxmlformats.org/officeDocument/2006/relationships/image" Target="../media/image87.png"/><Relationship Id="rId46" Type="http://schemas.openxmlformats.org/officeDocument/2006/relationships/image" Target="../media/image95.png"/><Relationship Id="rId59" Type="http://schemas.microsoft.com/office/2007/relationships/hdphoto" Target="../media/hdphoto9.wdp"/><Relationship Id="rId20" Type="http://schemas.openxmlformats.org/officeDocument/2006/relationships/image" Target="../media/image69.png"/><Relationship Id="rId41" Type="http://schemas.openxmlformats.org/officeDocument/2006/relationships/image" Target="../media/image90.jpeg"/><Relationship Id="rId54" Type="http://schemas.openxmlformats.org/officeDocument/2006/relationships/image" Target="../media/image100.png"/><Relationship Id="rId62" Type="http://schemas.openxmlformats.org/officeDocument/2006/relationships/image" Target="../media/image106.jpg"/><Relationship Id="rId1" Type="http://schemas.openxmlformats.org/officeDocument/2006/relationships/slideMaster" Target="../slideMasters/slideMaster1.xml"/><Relationship Id="rId6" Type="http://schemas.openxmlformats.org/officeDocument/2006/relationships/image" Target="../media/image58.png"/><Relationship Id="rId15" Type="http://schemas.openxmlformats.org/officeDocument/2006/relationships/image" Target="../media/image65.jpe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85.png"/><Relationship Id="rId49" Type="http://schemas.openxmlformats.org/officeDocument/2006/relationships/image" Target="../media/image97.png"/><Relationship Id="rId57" Type="http://schemas.openxmlformats.org/officeDocument/2006/relationships/image" Target="../media/image103.png"/><Relationship Id="rId10" Type="http://schemas.openxmlformats.org/officeDocument/2006/relationships/image" Target="../media/image61.png"/><Relationship Id="rId31" Type="http://schemas.openxmlformats.org/officeDocument/2006/relationships/image" Target="../media/image80.png"/><Relationship Id="rId44" Type="http://schemas.openxmlformats.org/officeDocument/2006/relationships/image" Target="../media/image93.png"/><Relationship Id="rId52" Type="http://schemas.openxmlformats.org/officeDocument/2006/relationships/image" Target="../media/image99.png"/><Relationship Id="rId60" Type="http://schemas.openxmlformats.org/officeDocument/2006/relationships/image" Target="../media/image105.png"/><Relationship Id="rId65" Type="http://schemas.openxmlformats.org/officeDocument/2006/relationships/image" Target="../media/image109.png"/><Relationship Id="rId4" Type="http://schemas.openxmlformats.org/officeDocument/2006/relationships/image" Target="../media/image56.png"/><Relationship Id="rId9" Type="http://schemas.microsoft.com/office/2007/relationships/hdphoto" Target="../media/hdphoto3.wdp"/><Relationship Id="rId13" Type="http://schemas.openxmlformats.org/officeDocument/2006/relationships/image" Target="../media/image64.png"/><Relationship Id="rId18" Type="http://schemas.openxmlformats.org/officeDocument/2006/relationships/image" Target="../media/image68.png"/><Relationship Id="rId39" Type="http://schemas.openxmlformats.org/officeDocument/2006/relationships/image" Target="../media/image88.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15.jpeg"/><Relationship Id="rId5" Type="http://schemas.openxmlformats.org/officeDocument/2006/relationships/image" Target="../media/image112.png"/><Relationship Id="rId10" Type="http://schemas.openxmlformats.org/officeDocument/2006/relationships/image" Target="../media/image114.png"/><Relationship Id="rId4" Type="http://schemas.openxmlformats.org/officeDocument/2006/relationships/image" Target="../media/image111.png"/><Relationship Id="rId9"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16.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4.png"/><Relationship Id="rId17" Type="http://schemas.openxmlformats.org/officeDocument/2006/relationships/image" Target="../media/image115.jpeg"/><Relationship Id="rId2" Type="http://schemas.openxmlformats.org/officeDocument/2006/relationships/image" Target="../media/image114.png"/><Relationship Id="rId16" Type="http://schemas.openxmlformats.org/officeDocument/2006/relationships/image" Target="../media/image129.png"/><Relationship Id="rId1" Type="http://schemas.openxmlformats.org/officeDocument/2006/relationships/slideMaster" Target="../slideMasters/slideMaster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8.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7.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Master" Target="../slideMasters/slideMaster1.xml"/><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32.png"/><Relationship Id="rId7" Type="http://schemas.openxmlformats.org/officeDocument/2006/relationships/image" Target="../media/image38.png"/><Relationship Id="rId2" Type="http://schemas.openxmlformats.org/officeDocument/2006/relationships/image" Target="../media/image131.png"/><Relationship Id="rId1" Type="http://schemas.openxmlformats.org/officeDocument/2006/relationships/slideMaster" Target="../slideMasters/slideMaster1.xml"/><Relationship Id="rId6" Type="http://schemas.openxmlformats.org/officeDocument/2006/relationships/image" Target="../media/image133.png"/><Relationship Id="rId5" Type="http://schemas.openxmlformats.org/officeDocument/2006/relationships/image" Target="../media/image13.png"/><Relationship Id="rId10" Type="http://schemas.openxmlformats.org/officeDocument/2006/relationships/image" Target="../media/image115.jpeg"/><Relationship Id="rId4" Type="http://schemas.openxmlformats.org/officeDocument/2006/relationships/image" Target="../media/image113.png"/><Relationship Id="rId9" Type="http://schemas.openxmlformats.org/officeDocument/2006/relationships/image" Target="../media/image13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5.png"/><Relationship Id="rId1" Type="http://schemas.openxmlformats.org/officeDocument/2006/relationships/slideMaster" Target="../slideMasters/slideMaster1.xml"/><Relationship Id="rId4" Type="http://schemas.openxmlformats.org/officeDocument/2006/relationships/image" Target="../media/image115.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image" Target="../media/image138.png"/><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image" Target="../media/image145.png"/><Relationship Id="rId5" Type="http://schemas.openxmlformats.org/officeDocument/2006/relationships/image" Target="../media/image141.png"/><Relationship Id="rId10" Type="http://schemas.openxmlformats.org/officeDocument/2006/relationships/image" Target="../media/image144.png"/><Relationship Id="rId4" Type="http://schemas.openxmlformats.org/officeDocument/2006/relationships/image" Target="../media/image140.png"/><Relationship Id="rId9"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7.png"/><Relationship Id="rId7" Type="http://schemas.openxmlformats.org/officeDocument/2006/relationships/image" Target="../media/image143.png"/><Relationship Id="rId2" Type="http://schemas.openxmlformats.org/officeDocument/2006/relationships/image" Target="../media/image14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9.png"/><Relationship Id="rId4" Type="http://schemas.openxmlformats.org/officeDocument/2006/relationships/image" Target="../media/image14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99CFD388-ED5D-422D-9B49-1B20CC6E30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362695"/>
            <a:ext cx="3865179" cy="853859"/>
          </a:xfrm>
          <a:prstGeom prst="rect">
            <a:avLst/>
          </a:prstGeom>
        </p:spPr>
      </p:pic>
      <p:pic>
        <p:nvPicPr>
          <p:cNvPr id="13" name="Picture 12">
            <a:extLst>
              <a:ext uri="{FF2B5EF4-FFF2-40B4-BE49-F238E27FC236}">
                <a16:creationId xmlns:a16="http://schemas.microsoft.com/office/drawing/2014/main" id="{688DAFA4-A361-46DC-B99F-1F546065F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362695"/>
            <a:ext cx="2756354" cy="853859"/>
          </a:xfrm>
          <a:prstGeom prst="rect">
            <a:avLst/>
          </a:prstGeom>
        </p:spPr>
      </p:pic>
    </p:spTree>
    <p:extLst>
      <p:ext uri="{BB962C8B-B14F-4D97-AF65-F5344CB8AC3E}">
        <p14:creationId xmlns:p14="http://schemas.microsoft.com/office/powerpoint/2010/main" val="291705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BMCatherine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8101930" cy="1938992"/>
          </a:xfrm>
          <a:prstGeom prst="rect">
            <a:avLst/>
          </a:prstGeom>
          <a:noFill/>
        </p:spPr>
        <p:txBody>
          <a:bodyPr wrap="square" rtlCol="0">
            <a:spAutoFit/>
          </a:bodyPr>
          <a:lstStyle/>
          <a:p>
            <a:r>
              <a:rPr lang="en-GB" sz="6000">
                <a:solidFill>
                  <a:schemeClr val="bg1"/>
                </a:solidFill>
                <a:latin typeface="+mj-lt"/>
              </a:rPr>
              <a:t>Catherine </a:t>
            </a:r>
          </a:p>
          <a:p>
            <a:r>
              <a:rPr lang="en-GB" sz="6000">
                <a:solidFill>
                  <a:schemeClr val="bg1"/>
                </a:solidFill>
                <a:latin typeface="+mj-lt"/>
              </a:rPr>
              <a:t>Wheeler-Osman</a:t>
            </a:r>
          </a:p>
        </p:txBody>
      </p:sp>
      <p:sp>
        <p:nvSpPr>
          <p:cNvPr id="22" name="TextBox 21"/>
          <p:cNvSpPr txBox="1"/>
          <p:nvPr userDrawn="1"/>
        </p:nvSpPr>
        <p:spPr>
          <a:xfrm>
            <a:off x="3171338" y="5945775"/>
            <a:ext cx="6863634" cy="461665"/>
          </a:xfrm>
          <a:prstGeom prst="rect">
            <a:avLst/>
          </a:prstGeom>
          <a:noFill/>
        </p:spPr>
        <p:txBody>
          <a:bodyPr wrap="square" rtlCol="0">
            <a:spAutoFit/>
          </a:bodyPr>
          <a:lstStyle/>
          <a:p>
            <a:r>
              <a:rPr lang="en-GB" sz="2400">
                <a:solidFill>
                  <a:schemeClr val="bg1"/>
                </a:solidFill>
                <a:latin typeface="+mn-lt"/>
              </a:rPr>
              <a:t>Business Development Manager</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Tree>
    <p:extLst>
      <p:ext uri="{BB962C8B-B14F-4D97-AF65-F5344CB8AC3E}">
        <p14:creationId xmlns:p14="http://schemas.microsoft.com/office/powerpoint/2010/main" val="159073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Amy Gwyther</a:t>
            </a: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Senior Business Development Manager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9589" y="1548988"/>
            <a:ext cx="1822960" cy="5070764"/>
          </a:xfrm>
          <a:prstGeom prst="rect">
            <a:avLst/>
          </a:prstGeom>
        </p:spPr>
      </p:pic>
    </p:spTree>
    <p:extLst>
      <p:ext uri="{BB962C8B-B14F-4D97-AF65-F5344CB8AC3E}">
        <p14:creationId xmlns:p14="http://schemas.microsoft.com/office/powerpoint/2010/main" val="1535376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Hannah </a:t>
            </a:r>
            <a:r>
              <a:rPr lang="en-GB" sz="6000" err="1">
                <a:solidFill>
                  <a:schemeClr val="bg1"/>
                </a:solidFill>
                <a:latin typeface="+mj-lt"/>
              </a:rPr>
              <a:t>Ackroyd</a:t>
            </a:r>
            <a:endParaRPr lang="en-GB" sz="6000">
              <a:solidFill>
                <a:schemeClr val="bg1"/>
              </a:solidFill>
              <a:latin typeface="+mj-lt"/>
            </a:endParaRP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Business Development Manager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3523429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@W4050</a:t>
            </a:r>
          </a:p>
        </p:txBody>
      </p:sp>
      <p:sp>
        <p:nvSpPr>
          <p:cNvPr id="18" name="TextBox 17"/>
          <p:cNvSpPr txBox="1"/>
          <p:nvPr userDrawn="1"/>
        </p:nvSpPr>
        <p:spPr>
          <a:xfrm>
            <a:off x="5513777" y="3575070"/>
            <a:ext cx="3364106"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adawson</a:t>
            </a:r>
            <a:endParaRPr lang="en-GB" sz="1400">
              <a:solidFill>
                <a:schemeClr val="bg1"/>
              </a:solidFill>
            </a:endParaRPr>
          </a:p>
        </p:txBody>
      </p:sp>
      <p:sp>
        <p:nvSpPr>
          <p:cNvPr id="20" name="TextBox 19"/>
          <p:cNvSpPr txBox="1"/>
          <p:nvPr userDrawn="1"/>
        </p:nvSpPr>
        <p:spPr>
          <a:xfrm>
            <a:off x="9212261"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Andy Dawson</a:t>
            </a: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a:solidFill>
                  <a:schemeClr val="bg1"/>
                </a:solidFill>
                <a:latin typeface="+mn-lt"/>
              </a:rPr>
              <a:t>Chief Information Officer (CIO)</a:t>
            </a:r>
          </a:p>
          <a:p>
            <a:r>
              <a:rPr lang="en-GB" sz="2400">
                <a:solidFill>
                  <a:schemeClr val="bg1"/>
                </a:solidFill>
                <a:latin typeface="+mn-lt"/>
              </a:rPr>
              <a:t>Microsoft</a:t>
            </a:r>
            <a:r>
              <a:rPr lang="en-GB" sz="2400" baseline="0">
                <a:solidFill>
                  <a:schemeClr val="bg1"/>
                </a:solidFill>
                <a:latin typeface="+mn-lt"/>
              </a:rPr>
              <a:t> MVP (Office Apps and Services)</a:t>
            </a:r>
            <a:endParaRPr lang="en-GB" sz="2400">
              <a:solidFill>
                <a:schemeClr val="bg1"/>
              </a:solidFill>
              <a:latin typeface="+mn-lt"/>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userDrawn="1"/>
        </p:nvPicPr>
        <p:blipFill rotWithShape="1">
          <a:blip r:embed="rId6">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2150468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6397769" y="3575070"/>
            <a:ext cx="2746442" cy="307777"/>
          </a:xfrm>
          <a:prstGeom prst="rect">
            <a:avLst/>
          </a:prstGeom>
          <a:noFill/>
        </p:spPr>
        <p:txBody>
          <a:bodyPr wrap="square" rtlCol="0">
            <a:spAutoFit/>
          </a:bodyPr>
          <a:lstStyle/>
          <a:p>
            <a:r>
              <a:rPr lang="en-GB" sz="1400">
                <a:solidFill>
                  <a:schemeClr val="bg1"/>
                </a:solidFill>
              </a:rPr>
              <a:t>blogs.blackmarble.co.uk</a:t>
            </a:r>
          </a:p>
        </p:txBody>
      </p:sp>
      <p:sp>
        <p:nvSpPr>
          <p:cNvPr id="20" name="TextBox 19"/>
          <p:cNvSpPr txBox="1"/>
          <p:nvPr userDrawn="1"/>
        </p:nvSpPr>
        <p:spPr>
          <a:xfrm>
            <a:off x="9529822"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Andy Haynes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75090" y="1509947"/>
            <a:ext cx="2110314" cy="5104015"/>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Engineering Director</a:t>
            </a:r>
          </a:p>
        </p:txBody>
      </p:sp>
    </p:spTree>
    <p:extLst>
      <p:ext uri="{BB962C8B-B14F-4D97-AF65-F5344CB8AC3E}">
        <p14:creationId xmlns:p14="http://schemas.microsoft.com/office/powerpoint/2010/main" val="1444197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bert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blogs.blackmarble.co.uk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Robert Hancock</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16373" t="5020" r="18912" b="6283"/>
          <a:stretch/>
        </p:blipFill>
        <p:spPr>
          <a:xfrm>
            <a:off x="707337" y="1479665"/>
            <a:ext cx="1901887" cy="5140088"/>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Chief Development Officer (CDO)</a:t>
            </a:r>
          </a:p>
        </p:txBody>
      </p:sp>
    </p:spTree>
    <p:extLst>
      <p:ext uri="{BB962C8B-B14F-4D97-AF65-F5344CB8AC3E}">
        <p14:creationId xmlns:p14="http://schemas.microsoft.com/office/powerpoint/2010/main" val="818162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CaptainShmaser</a:t>
            </a:r>
            <a:endParaRPr lang="en-GB" sz="1400">
              <a:solidFill>
                <a:schemeClr val="bg1"/>
              </a:solidFill>
            </a:endParaRPr>
          </a:p>
        </p:txBody>
      </p:sp>
      <p:sp>
        <p:nvSpPr>
          <p:cNvPr id="18" name="TextBox 17"/>
          <p:cNvSpPr txBox="1"/>
          <p:nvPr userDrawn="1"/>
        </p:nvSpPr>
        <p:spPr>
          <a:xfrm>
            <a:off x="5915631" y="3575070"/>
            <a:ext cx="3230806"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rviglianisi</a:t>
            </a:r>
            <a:endParaRPr lang="en-GB" sz="1400">
              <a:solidFill>
                <a:schemeClr val="bg1"/>
              </a:solidFill>
            </a:endParaRPr>
          </a:p>
        </p:txBody>
      </p:sp>
      <p:sp>
        <p:nvSpPr>
          <p:cNvPr id="20" name="TextBox 19"/>
          <p:cNvSpPr txBox="1"/>
          <p:nvPr userDrawn="1"/>
        </p:nvSpPr>
        <p:spPr>
          <a:xfrm>
            <a:off x="9493229"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Riccardo Viglianisi</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Consultant</a:t>
            </a:r>
          </a:p>
        </p:txBody>
      </p:sp>
    </p:spTree>
    <p:extLst>
      <p:ext uri="{BB962C8B-B14F-4D97-AF65-F5344CB8AC3E}">
        <p14:creationId xmlns:p14="http://schemas.microsoft.com/office/powerpoint/2010/main" val="2240096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HalbaradKenafin</a:t>
            </a:r>
            <a:endParaRPr lang="en-GB" sz="1400">
              <a:solidFill>
                <a:schemeClr val="bg1"/>
              </a:solidFill>
            </a:endParaRPr>
          </a:p>
        </p:txBody>
      </p:sp>
      <p:sp>
        <p:nvSpPr>
          <p:cNvPr id="18" name="TextBox 17"/>
          <p:cNvSpPr txBox="1"/>
          <p:nvPr userDrawn="1"/>
        </p:nvSpPr>
        <p:spPr>
          <a:xfrm>
            <a:off x="6101691" y="3575070"/>
            <a:ext cx="2746442" cy="307777"/>
          </a:xfrm>
          <a:prstGeom prst="rect">
            <a:avLst/>
          </a:prstGeom>
          <a:noFill/>
        </p:spPr>
        <p:txBody>
          <a:bodyPr wrap="square" rtlCol="0">
            <a:spAutoFit/>
          </a:bodyPr>
          <a:lstStyle/>
          <a:p>
            <a:r>
              <a:rPr lang="en-GB" sz="1400">
                <a:solidFill>
                  <a:schemeClr val="bg1"/>
                </a:solidFill>
              </a:rPr>
              <a:t>Chrislgardner@github.io</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Chris Gardner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Consultant</a:t>
            </a:r>
          </a:p>
        </p:txBody>
      </p:sp>
    </p:spTree>
    <p:extLst>
      <p:ext uri="{BB962C8B-B14F-4D97-AF65-F5344CB8AC3E}">
        <p14:creationId xmlns:p14="http://schemas.microsoft.com/office/powerpoint/2010/main" val="2272619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rikhepworth</a:t>
            </a:r>
            <a:endParaRPr lang="en-GB" sz="1400">
              <a:solidFill>
                <a:schemeClr val="bg1"/>
              </a:solidFill>
            </a:endParaRPr>
          </a:p>
        </p:txBody>
      </p:sp>
      <p:sp>
        <p:nvSpPr>
          <p:cNvPr id="18" name="TextBox 17"/>
          <p:cNvSpPr txBox="1"/>
          <p:nvPr userDrawn="1"/>
        </p:nvSpPr>
        <p:spPr>
          <a:xfrm>
            <a:off x="5915631" y="3575070"/>
            <a:ext cx="3502568"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rhepworth</a:t>
            </a:r>
            <a:endParaRPr lang="en-GB" sz="1400">
              <a:solidFill>
                <a:schemeClr val="bg1"/>
              </a:solidFill>
            </a:endParaRPr>
          </a:p>
        </p:txBody>
      </p:sp>
      <p:sp>
        <p:nvSpPr>
          <p:cNvPr id="20" name="TextBox 19"/>
          <p:cNvSpPr txBox="1"/>
          <p:nvPr userDrawn="1"/>
        </p:nvSpPr>
        <p:spPr>
          <a:xfrm>
            <a:off x="9764991" y="3577228"/>
            <a:ext cx="1473891"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Rik</a:t>
            </a:r>
            <a:r>
              <a:rPr lang="en-GB" sz="6000" baseline="0">
                <a:solidFill>
                  <a:schemeClr val="bg1"/>
                </a:solidFill>
                <a:latin typeface="+mj-lt"/>
              </a:rPr>
              <a:t> Hepworth</a:t>
            </a:r>
            <a:endParaRPr lang="en-GB" sz="6000">
              <a:solidFill>
                <a:schemeClr val="bg1"/>
              </a:solidFill>
              <a:latin typeface="+mj-lt"/>
            </a:endParaRP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a:solidFill>
                  <a:schemeClr val="bg1"/>
                </a:solidFill>
                <a:latin typeface="+mn-lt"/>
              </a:rPr>
              <a:t>Chief Consultancy Officer (COO)</a:t>
            </a:r>
          </a:p>
          <a:p>
            <a:r>
              <a:rPr lang="en-GB" sz="2400">
                <a:solidFill>
                  <a:schemeClr val="bg1"/>
                </a:solidFill>
                <a:latin typeface="+mn-lt"/>
              </a:rPr>
              <a:t>Microsoft MVP (Azure)</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91B1BF3B-AEDD-404C-8EF1-C2799AFD70B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2640695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RobertHogg</a:t>
            </a:r>
            <a:endParaRPr lang="en-GB" sz="1400">
              <a:solidFill>
                <a:schemeClr val="bg1"/>
              </a:solidFill>
            </a:endParaRPr>
          </a:p>
        </p:txBody>
      </p:sp>
      <p:sp>
        <p:nvSpPr>
          <p:cNvPr id="18" name="TextBox 17"/>
          <p:cNvSpPr txBox="1"/>
          <p:nvPr userDrawn="1"/>
        </p:nvSpPr>
        <p:spPr>
          <a:xfrm>
            <a:off x="5915631" y="3575070"/>
            <a:ext cx="3443216" cy="307777"/>
          </a:xfrm>
          <a:prstGeom prst="rect">
            <a:avLst/>
          </a:prstGeom>
          <a:noFill/>
        </p:spPr>
        <p:txBody>
          <a:bodyPr wrap="square" rtlCol="0">
            <a:spAutoFit/>
          </a:bodyPr>
          <a:lstStyle/>
          <a:p>
            <a:r>
              <a:rPr lang="en-GB" sz="1400">
                <a:solidFill>
                  <a:schemeClr val="bg1"/>
                </a:solidFill>
              </a:rPr>
              <a:t>blogs.blackmarble.co.uk/boss</a:t>
            </a:r>
          </a:p>
        </p:txBody>
      </p:sp>
      <p:sp>
        <p:nvSpPr>
          <p:cNvPr id="20" name="TextBox 19"/>
          <p:cNvSpPr txBox="1"/>
          <p:nvPr userDrawn="1"/>
        </p:nvSpPr>
        <p:spPr>
          <a:xfrm>
            <a:off x="9301613"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Robert Hogg</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Chief Executive Officer (CEO)</a:t>
            </a:r>
          </a:p>
          <a:p>
            <a:r>
              <a:rPr lang="en-GB" sz="2400">
                <a:solidFill>
                  <a:schemeClr val="bg1"/>
                </a:solidFill>
                <a:latin typeface="+mn-lt"/>
              </a:rPr>
              <a:t>Microsoft MVP (Azure)</a:t>
            </a:r>
          </a:p>
          <a:p>
            <a:r>
              <a:rPr lang="en-GB" sz="2400">
                <a:solidFill>
                  <a:schemeClr val="bg1"/>
                </a:solidFill>
                <a:latin typeface="+mn-lt"/>
              </a:rPr>
              <a:t>Microsoft Regional Director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pic>
        <p:nvPicPr>
          <p:cNvPr id="16" name="Picture 1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124529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sub-titl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455247"/>
            <a:ext cx="10515600" cy="1241441"/>
          </a:xfrm>
        </p:spPr>
        <p:txBody>
          <a:bodyPr anchor="b"/>
          <a:lstStyle>
            <a:lvl1pPr>
              <a:defRPr sz="6000">
                <a:solidFill>
                  <a:schemeClr val="bg1"/>
                </a:solidFill>
              </a:defRPr>
            </a:lvl1pPr>
          </a:lstStyle>
          <a:p>
            <a:r>
              <a:rPr lang="en-US"/>
              <a:t>Click to edit Master title style</a:t>
            </a:r>
            <a:endParaRPr lang="en-GB"/>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570514"/>
            <a:ext cx="3865179" cy="853859"/>
          </a:xfrm>
          <a:prstGeom prst="rect">
            <a:avLst/>
          </a:prstGeom>
        </p:spPr>
      </p:pic>
      <p:sp>
        <p:nvSpPr>
          <p:cNvPr id="6" name="Text Placeholder 2">
            <a:extLst>
              <a:ext uri="{FF2B5EF4-FFF2-40B4-BE49-F238E27FC236}">
                <a16:creationId xmlns:a16="http://schemas.microsoft.com/office/drawing/2014/main" id="{6BDA6896-0D1D-4FCD-97FF-8CE3C42C0D51}"/>
              </a:ext>
            </a:extLst>
          </p:cNvPr>
          <p:cNvSpPr>
            <a:spLocks noGrp="1"/>
          </p:cNvSpPr>
          <p:nvPr>
            <p:ph type="body" idx="1"/>
          </p:nvPr>
        </p:nvSpPr>
        <p:spPr>
          <a:xfrm>
            <a:off x="831850" y="4787936"/>
            <a:ext cx="10515600" cy="5217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3" name="Picture 2">
            <a:extLst>
              <a:ext uri="{FF2B5EF4-FFF2-40B4-BE49-F238E27FC236}">
                <a16:creationId xmlns:a16="http://schemas.microsoft.com/office/drawing/2014/main" id="{C50A81C1-207F-4DE6-B591-EA440CD3BE6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570514"/>
            <a:ext cx="2756354" cy="853859"/>
          </a:xfrm>
          <a:prstGeom prst="rect">
            <a:avLst/>
          </a:prstGeom>
        </p:spPr>
      </p:pic>
    </p:spTree>
    <p:extLst>
      <p:ext uri="{BB962C8B-B14F-4D97-AF65-F5344CB8AC3E}">
        <p14:creationId xmlns:p14="http://schemas.microsoft.com/office/powerpoint/2010/main" val="1776404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615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richardfennell</a:t>
            </a:r>
            <a:endParaRPr lang="en-GB" sz="1400">
              <a:solidFill>
                <a:schemeClr val="bg1"/>
              </a:solidFill>
            </a:endParaRPr>
          </a:p>
        </p:txBody>
      </p:sp>
      <p:sp>
        <p:nvSpPr>
          <p:cNvPr id="18" name="TextBox 17"/>
          <p:cNvSpPr txBox="1"/>
          <p:nvPr userDrawn="1"/>
        </p:nvSpPr>
        <p:spPr>
          <a:xfrm>
            <a:off x="5915630" y="3575070"/>
            <a:ext cx="3517313"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rfennell</a:t>
            </a:r>
            <a:endParaRPr lang="en-GB" sz="1400">
              <a:solidFill>
                <a:schemeClr val="bg1"/>
              </a:solidFill>
            </a:endParaRPr>
          </a:p>
        </p:txBody>
      </p:sp>
      <p:sp>
        <p:nvSpPr>
          <p:cNvPr id="20" name="TextBox 19"/>
          <p:cNvSpPr txBox="1"/>
          <p:nvPr userDrawn="1"/>
        </p:nvSpPr>
        <p:spPr>
          <a:xfrm>
            <a:off x="9432943" y="3577228"/>
            <a:ext cx="1933254"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Richard Fennell</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Chief Technology Officer (CTO)</a:t>
            </a:r>
          </a:p>
          <a:p>
            <a:r>
              <a:rPr lang="en-GB" sz="2400">
                <a:solidFill>
                  <a:schemeClr val="bg1"/>
                </a:solidFill>
                <a:latin typeface="+mn-lt"/>
              </a:rPr>
              <a:t>Microsoft MVP</a:t>
            </a:r>
            <a:br>
              <a:rPr lang="en-GB" sz="2400">
                <a:solidFill>
                  <a:schemeClr val="bg1"/>
                </a:solidFill>
                <a:latin typeface="+mn-lt"/>
              </a:rPr>
            </a:br>
            <a:r>
              <a:rPr lang="en-GB" sz="2400">
                <a:solidFill>
                  <a:schemeClr val="bg1"/>
                </a:solidFill>
                <a:latin typeface="+mn-lt"/>
              </a:rPr>
              <a:t>(Visual Studio and Development Technologies)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3967" t="1331" r="1065" b="1159"/>
          <a:stretch/>
        </p:blipFill>
        <p:spPr>
          <a:xfrm>
            <a:off x="711094" y="1496291"/>
            <a:ext cx="1933254" cy="5137266"/>
          </a:xfrm>
          <a:prstGeom prst="rect">
            <a:avLst/>
          </a:prstGeom>
        </p:spPr>
      </p:pic>
    </p:spTree>
    <p:extLst>
      <p:ext uri="{BB962C8B-B14F-4D97-AF65-F5344CB8AC3E}">
        <p14:creationId xmlns:p14="http://schemas.microsoft.com/office/powerpoint/2010/main" val="2281211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James Man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jamesemann</a:t>
            </a:r>
            <a:endParaRPr lang="en-GB" sz="1400">
              <a:solidFill>
                <a:schemeClr val="bg1"/>
              </a:solidFill>
            </a:endParaRPr>
          </a:p>
        </p:txBody>
      </p:sp>
      <p:sp>
        <p:nvSpPr>
          <p:cNvPr id="18" name="TextBox 17"/>
          <p:cNvSpPr txBox="1"/>
          <p:nvPr userDrawn="1"/>
        </p:nvSpPr>
        <p:spPr>
          <a:xfrm>
            <a:off x="5915630" y="3575070"/>
            <a:ext cx="3517313"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jmann</a:t>
            </a:r>
            <a:endParaRPr lang="en-GB" sz="1400">
              <a:solidFill>
                <a:schemeClr val="bg1"/>
              </a:solidFill>
            </a:endParaRPr>
          </a:p>
        </p:txBody>
      </p:sp>
      <p:sp>
        <p:nvSpPr>
          <p:cNvPr id="20" name="TextBox 19"/>
          <p:cNvSpPr txBox="1"/>
          <p:nvPr userDrawn="1"/>
        </p:nvSpPr>
        <p:spPr>
          <a:xfrm>
            <a:off x="9356886" y="3577228"/>
            <a:ext cx="1933254"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James Mann</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Senior Consultant</a:t>
            </a:r>
          </a:p>
          <a:p>
            <a:r>
              <a:rPr lang="en-GB" sz="2400">
                <a:solidFill>
                  <a:schemeClr val="bg1"/>
                </a:solidFill>
                <a:latin typeface="+mn-lt"/>
              </a:rPr>
              <a:t>Microsoft MVP</a:t>
            </a:r>
            <a:br>
              <a:rPr lang="en-GB" sz="2400">
                <a:solidFill>
                  <a:schemeClr val="bg1"/>
                </a:solidFill>
                <a:latin typeface="+mn-lt"/>
              </a:rPr>
            </a:br>
            <a:r>
              <a:rPr lang="en-GB" sz="2400">
                <a:solidFill>
                  <a:schemeClr val="bg1"/>
                </a:solidFill>
                <a:latin typeface="+mn-lt"/>
              </a:rPr>
              <a:t>(AI)</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60456" y="1521228"/>
            <a:ext cx="1933680" cy="5093683"/>
          </a:xfrm>
          <a:prstGeom prst="rect">
            <a:avLst/>
          </a:prstGeom>
        </p:spPr>
      </p:pic>
    </p:spTree>
    <p:extLst>
      <p:ext uri="{BB962C8B-B14F-4D97-AF65-F5344CB8AC3E}">
        <p14:creationId xmlns:p14="http://schemas.microsoft.com/office/powerpoint/2010/main" val="146487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@RyanYates1990</a:t>
            </a:r>
          </a:p>
        </p:txBody>
      </p:sp>
      <p:sp>
        <p:nvSpPr>
          <p:cNvPr id="18" name="TextBox 17"/>
          <p:cNvSpPr txBox="1"/>
          <p:nvPr userDrawn="1"/>
        </p:nvSpPr>
        <p:spPr>
          <a:xfrm>
            <a:off x="6253043" y="3575070"/>
            <a:ext cx="3517313" cy="307777"/>
          </a:xfrm>
          <a:prstGeom prst="rect">
            <a:avLst/>
          </a:prstGeom>
          <a:noFill/>
        </p:spPr>
        <p:txBody>
          <a:bodyPr wrap="square" rtlCol="0">
            <a:spAutoFit/>
          </a:bodyPr>
          <a:lstStyle/>
          <a:p>
            <a:r>
              <a:rPr lang="en-GB" sz="1400">
                <a:solidFill>
                  <a:schemeClr val="bg1"/>
                </a:solidFill>
              </a:rPr>
              <a:t>blogs.blackmarble.co.uk</a:t>
            </a:r>
          </a:p>
        </p:txBody>
      </p:sp>
      <p:sp>
        <p:nvSpPr>
          <p:cNvPr id="20" name="TextBox 19"/>
          <p:cNvSpPr txBox="1"/>
          <p:nvPr userDrawn="1"/>
        </p:nvSpPr>
        <p:spPr>
          <a:xfrm>
            <a:off x="9356886" y="3577228"/>
            <a:ext cx="1933254"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Ryan Yates</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Consultant</a:t>
            </a:r>
          </a:p>
          <a:p>
            <a:r>
              <a:rPr lang="en-GB" sz="2400">
                <a:solidFill>
                  <a:schemeClr val="bg1"/>
                </a:solidFill>
                <a:latin typeface="+mn-lt"/>
              </a:rPr>
              <a:t>Microsoft MVP</a:t>
            </a:r>
            <a:br>
              <a:rPr lang="en-GB" sz="2400">
                <a:solidFill>
                  <a:schemeClr val="bg1"/>
                </a:solidFill>
                <a:latin typeface="+mn-lt"/>
              </a:rPr>
            </a:br>
            <a:r>
              <a:rPr lang="en-GB" sz="2400">
                <a:solidFill>
                  <a:schemeClr val="bg1"/>
                </a:solidFill>
                <a:latin typeface="+mn-lt"/>
              </a:rPr>
              <a:t>(Cloud and Datacentre Management)</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28927"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close up of a mask&#10;&#10;Description generated with high confidence">
            <a:extLst>
              <a:ext uri="{FF2B5EF4-FFF2-40B4-BE49-F238E27FC236}">
                <a16:creationId xmlns:a16="http://schemas.microsoft.com/office/drawing/2014/main" id="{609A885A-F52D-46B7-9EEA-6A429692035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585" y="1571310"/>
            <a:ext cx="1733076" cy="5043602"/>
          </a:xfrm>
          <a:prstGeom prst="rect">
            <a:avLst/>
          </a:prstGeom>
        </p:spPr>
      </p:pic>
    </p:spTree>
    <p:extLst>
      <p:ext uri="{BB962C8B-B14F-4D97-AF65-F5344CB8AC3E}">
        <p14:creationId xmlns:p14="http://schemas.microsoft.com/office/powerpoint/2010/main" val="1436429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Robert</a:t>
            </a:r>
            <a:r>
              <a:rPr lang="en-US" sz="3300" baseline="0"/>
              <a:t> Hogg</a:t>
            </a:r>
            <a:endParaRPr lang="en-GB" sz="3300"/>
          </a:p>
        </p:txBody>
      </p:sp>
      <p:sp>
        <p:nvSpPr>
          <p:cNvPr id="14" name="Title 1"/>
          <p:cNvSpPr txBox="1">
            <a:spLocks/>
          </p:cNvSpPr>
          <p:nvPr userDrawn="1"/>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a:t>Catherine</a:t>
            </a:r>
          </a:p>
          <a:p>
            <a:pPr>
              <a:lnSpc>
                <a:spcPct val="100000"/>
              </a:lnSpc>
            </a:pPr>
            <a:r>
              <a:rPr lang="en-US" sz="3300"/>
              <a:t>Wheeler-Osman</a:t>
            </a:r>
            <a:endParaRPr lang="en-GB" sz="330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Chief Executive Officer (CEO)</a:t>
            </a:r>
            <a:r>
              <a:rPr lang="en-US" sz="2400" baseline="0">
                <a:latin typeface="+mn-lt"/>
              </a:rPr>
              <a:t>, MVP and Microsoft Regional Director</a:t>
            </a:r>
            <a:endParaRPr lang="en-GB" sz="2400">
              <a:latin typeface="+mn-lt"/>
            </a:endParaRPr>
          </a:p>
        </p:txBody>
      </p:sp>
      <p:sp>
        <p:nvSpPr>
          <p:cNvPr id="11" name="Title 1"/>
          <p:cNvSpPr txBox="1">
            <a:spLocks/>
          </p:cNvSpPr>
          <p:nvPr userDrawn="1"/>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Business Development Manager</a:t>
            </a:r>
            <a:endParaRPr lang="en-GB" sz="240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9161" y="1877624"/>
            <a:ext cx="1566941" cy="4750966"/>
          </a:xfrm>
          <a:prstGeom prst="rect">
            <a:avLst/>
          </a:prstGeom>
        </p:spPr>
      </p:pic>
      <p:pic>
        <p:nvPicPr>
          <p:cNvPr id="12" name="Picture 11">
            <a:extLst>
              <a:ext uri="{FF2B5EF4-FFF2-40B4-BE49-F238E27FC236}">
                <a16:creationId xmlns:a16="http://schemas.microsoft.com/office/drawing/2014/main" id="{9CC63E98-8B2C-4AD2-AB4C-DDCF8DE0E6E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68334" y="1961804"/>
            <a:ext cx="2884315" cy="4638098"/>
          </a:xfrm>
          <a:prstGeom prst="rect">
            <a:avLst/>
          </a:prstGeom>
        </p:spPr>
      </p:pic>
    </p:spTree>
    <p:extLst>
      <p:ext uri="{BB962C8B-B14F-4D97-AF65-F5344CB8AC3E}">
        <p14:creationId xmlns:p14="http://schemas.microsoft.com/office/powerpoint/2010/main" val="1767813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Robert</a:t>
            </a:r>
            <a:r>
              <a:rPr lang="en-US" sz="3300" baseline="0"/>
              <a:t> Hogg</a:t>
            </a:r>
            <a:endParaRPr lang="en-GB" sz="3300"/>
          </a:p>
        </p:txBody>
      </p:sp>
      <p:sp>
        <p:nvSpPr>
          <p:cNvPr id="14" name="Title 1"/>
          <p:cNvSpPr txBox="1">
            <a:spLocks/>
          </p:cNvSpPr>
          <p:nvPr userDrawn="1"/>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Amy Gwyther</a:t>
            </a:r>
            <a:endParaRPr lang="en-GB" sz="330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a:solidFill>
                  <a:schemeClr val="bg1"/>
                </a:solidFill>
                <a:latin typeface="+mn-lt"/>
                <a:ea typeface="+mj-ea"/>
                <a:cs typeface="+mj-cs"/>
              </a:rPr>
              <a:t>Chief Executive Officer (CEO)</a:t>
            </a:r>
            <a:r>
              <a:rPr lang="en-US" sz="2400" kern="1200" baseline="0">
                <a:solidFill>
                  <a:schemeClr val="bg1"/>
                </a:solidFill>
                <a:latin typeface="+mn-lt"/>
                <a:ea typeface="+mj-ea"/>
                <a:cs typeface="+mj-cs"/>
              </a:rPr>
              <a:t>, MVP and Microsoft Regional Director</a:t>
            </a:r>
            <a:endParaRPr lang="en-GB" sz="2400" kern="1200">
              <a:solidFill>
                <a:schemeClr val="bg1"/>
              </a:solidFill>
              <a:latin typeface="+mn-lt"/>
              <a:ea typeface="+mj-ea"/>
              <a:cs typeface="+mj-cs"/>
            </a:endParaRPr>
          </a:p>
        </p:txBody>
      </p:sp>
      <p:sp>
        <p:nvSpPr>
          <p:cNvPr id="12"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Business Development Manager</a:t>
            </a:r>
            <a:endParaRPr lang="en-GB" sz="2400">
              <a:latin typeface="+mn-lt"/>
            </a:endParaRPr>
          </a:p>
        </p:txBody>
      </p:sp>
      <p:pic>
        <p:nvPicPr>
          <p:cNvPr id="13" name="Picture 12">
            <a:extLst>
              <a:ext uri="{FF2B5EF4-FFF2-40B4-BE49-F238E27FC236}">
                <a16:creationId xmlns:a16="http://schemas.microsoft.com/office/drawing/2014/main" id="{68B0D491-DC31-47F0-91FF-851D96F476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88685" y="1961804"/>
            <a:ext cx="1674551" cy="4657948"/>
          </a:xfrm>
          <a:prstGeom prst="rect">
            <a:avLst/>
          </a:prstGeom>
        </p:spPr>
      </p:pic>
      <p:pic>
        <p:nvPicPr>
          <p:cNvPr id="9" name="Picture 8">
            <a:extLst>
              <a:ext uri="{FF2B5EF4-FFF2-40B4-BE49-F238E27FC236}">
                <a16:creationId xmlns:a16="http://schemas.microsoft.com/office/drawing/2014/main" id="{5116375F-4502-4AE7-96A5-500DCC9F95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3707639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Robert</a:t>
            </a:r>
            <a:r>
              <a:rPr lang="en-US" sz="3300" baseline="0"/>
              <a:t> Hogg</a:t>
            </a:r>
            <a:endParaRPr lang="en-GB" sz="3300"/>
          </a:p>
        </p:txBody>
      </p:sp>
      <p:sp>
        <p:nvSpPr>
          <p:cNvPr id="14" name="Title 1"/>
          <p:cNvSpPr txBox="1">
            <a:spLocks/>
          </p:cNvSpPr>
          <p:nvPr userDrawn="1"/>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Hannah </a:t>
            </a:r>
            <a:r>
              <a:rPr lang="en-US" sz="3300" err="1"/>
              <a:t>Ackroyd</a:t>
            </a:r>
            <a:endParaRPr lang="en-GB" sz="330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a:solidFill>
                  <a:schemeClr val="bg1"/>
                </a:solidFill>
                <a:latin typeface="+mn-lt"/>
                <a:ea typeface="+mj-ea"/>
                <a:cs typeface="+mj-cs"/>
              </a:rPr>
              <a:t>Chief Executive Officer (CEO)</a:t>
            </a:r>
            <a:r>
              <a:rPr lang="en-US" sz="2400" kern="1200" baseline="0">
                <a:solidFill>
                  <a:schemeClr val="bg1"/>
                </a:solidFill>
                <a:latin typeface="+mn-lt"/>
                <a:ea typeface="+mj-ea"/>
                <a:cs typeface="+mj-cs"/>
              </a:rPr>
              <a:t>, MVP and Microsoft Regional Director</a:t>
            </a:r>
            <a:endParaRPr lang="en-GB" sz="2400" kern="1200">
              <a:solidFill>
                <a:schemeClr val="bg1"/>
              </a:solidFill>
              <a:latin typeface="+mn-lt"/>
              <a:ea typeface="+mj-ea"/>
              <a:cs typeface="+mj-cs"/>
            </a:endParaRPr>
          </a:p>
        </p:txBody>
      </p:sp>
      <p:sp>
        <p:nvSpPr>
          <p:cNvPr id="11"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Business Development Manager</a:t>
            </a:r>
            <a:endParaRPr lang="en-GB" sz="240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0911" y="1937716"/>
            <a:ext cx="1722439" cy="4679714"/>
          </a:xfrm>
          <a:prstGeom prst="rect">
            <a:avLst/>
          </a:prstGeom>
        </p:spPr>
      </p:pic>
      <p:pic>
        <p:nvPicPr>
          <p:cNvPr id="9" name="Picture 8">
            <a:extLst>
              <a:ext uri="{FF2B5EF4-FFF2-40B4-BE49-F238E27FC236}">
                <a16:creationId xmlns:a16="http://schemas.microsoft.com/office/drawing/2014/main" id="{BEF88F63-3365-43D7-9333-BEF6262759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507480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userDrawn="1"/>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407746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18065148"/>
              </p:ext>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943905411"/>
              </p:ext>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804758200"/>
              </p:ext>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1469469309"/>
              </p:ext>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56921" y="6051466"/>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45751" y="6068625"/>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userDrawn="1"/>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956819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3203954175"/>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buFont typeface="Arial" pitchFamily="34" charset="0"/>
                        <a:buChar char="•"/>
                      </a:pPr>
                      <a:r>
                        <a:rPr lang="en-US" sz="1400" b="0" baseline="0">
                          <a:solidFill>
                            <a:schemeClr val="tx1">
                              <a:lumMod val="85000"/>
                              <a:lumOff val="15000"/>
                            </a:schemeClr>
                          </a:solidFill>
                        </a:rPr>
                        <a:t>Universal Windows Platform</a:t>
                      </a:r>
                    </a:p>
                    <a:p>
                      <a:pPr marL="285750" indent="-285750">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a:solidFill>
                            <a:schemeClr val="tx1">
                              <a:lumMod val="85000"/>
                              <a:lumOff val="15000"/>
                            </a:schemeClr>
                          </a:solidFill>
                        </a:rPr>
                        <a:t>8-84 inch</a:t>
                      </a:r>
                    </a:p>
                    <a:p>
                      <a:pPr marL="285750" indent="-285750">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328317521"/>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3750080378"/>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buFont typeface="Arial" pitchFamily="34" charset="0"/>
                        <a:buChar char="•"/>
                      </a:pPr>
                      <a:r>
                        <a:rPr lang="en-GB" sz="1400" b="0">
                          <a:solidFill>
                            <a:schemeClr val="tx1">
                              <a:lumMod val="85000"/>
                              <a:lumOff val="15000"/>
                            </a:schemeClr>
                          </a:solidFill>
                        </a:rPr>
                        <a:t>Designed with Operational Police officers</a:t>
                      </a:r>
                    </a:p>
                    <a:p>
                      <a:pPr marL="285750" indent="-285750">
                        <a:buFont typeface="Arial" pitchFamily="34" charset="0"/>
                        <a:buChar char="•"/>
                      </a:pPr>
                      <a:r>
                        <a:rPr lang="en-GB" sz="1400" b="0">
                          <a:solidFill>
                            <a:schemeClr val="tx1">
                              <a:lumMod val="85000"/>
                              <a:lumOff val="15000"/>
                            </a:schemeClr>
                          </a:solidFill>
                        </a:rPr>
                        <a:t>Uses technology that is familiar to staff</a:t>
                      </a:r>
                    </a:p>
                    <a:p>
                      <a:pPr marL="285750" indent="-285750">
                        <a:buFont typeface="Arial" pitchFamily="34" charset="0"/>
                        <a:buChar char="•"/>
                      </a:pPr>
                      <a:r>
                        <a:rPr lang="en-GB" sz="1400" b="0">
                          <a:solidFill>
                            <a:schemeClr val="tx1">
                              <a:lumMod val="85000"/>
                              <a:lumOff val="15000"/>
                            </a:schemeClr>
                          </a:solidFill>
                        </a:rPr>
                        <a:t>Real time information access and collaboration.</a:t>
                      </a:r>
                    </a:p>
                    <a:p>
                      <a:pPr marL="285750" indent="-285750">
                        <a:buFont typeface="Arial" pitchFamily="34" charset="0"/>
                        <a:buChar char="•"/>
                      </a:pPr>
                      <a:r>
                        <a:rPr lang="en-GB" sz="1400" b="0">
                          <a:solidFill>
                            <a:schemeClr val="tx1">
                              <a:lumMod val="85000"/>
                              <a:lumOff val="15000"/>
                            </a:schemeClr>
                          </a:solidFill>
                        </a:rPr>
                        <a:t>Secure evidentiary correct data store.</a:t>
                      </a:r>
                    </a:p>
                    <a:p>
                      <a:pPr marL="285750" indent="-285750">
                        <a:buFont typeface="Arial" pitchFamily="34" charset="0"/>
                        <a:buChar char="•"/>
                      </a:pPr>
                      <a:r>
                        <a:rPr lang="en-GB" sz="1400" b="0">
                          <a:solidFill>
                            <a:schemeClr val="tx1">
                              <a:lumMod val="85000"/>
                              <a:lumOff val="15000"/>
                            </a:schemeClr>
                          </a:solidFill>
                        </a:rPr>
                        <a:t>Full Accountability and audit trail </a:t>
                      </a:r>
                    </a:p>
                    <a:p>
                      <a:pPr marL="285750" indent="-285750">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2296943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31088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9B0B87C-37B5-4C8E-BD7B-F1980177D6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7921" y="5121891"/>
            <a:ext cx="1276846" cy="778078"/>
          </a:xfrm>
          <a:prstGeom prst="rect">
            <a:avLst/>
          </a:prstGeom>
        </p:spPr>
      </p:pic>
      <p:pic>
        <p:nvPicPr>
          <p:cNvPr id="22" name="Picture 21">
            <a:extLst>
              <a:ext uri="{FF2B5EF4-FFF2-40B4-BE49-F238E27FC236}">
                <a16:creationId xmlns:a16="http://schemas.microsoft.com/office/drawing/2014/main" id="{80F0D578-A6D4-44DB-9C91-DE5EC3E636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17409" y="5130438"/>
            <a:ext cx="1276846" cy="778078"/>
          </a:xfrm>
          <a:prstGeom prst="rect">
            <a:avLst/>
          </a:prstGeom>
        </p:spPr>
      </p:pic>
      <p:grpSp>
        <p:nvGrpSpPr>
          <p:cNvPr id="2" name="Group 1"/>
          <p:cNvGrpSpPr/>
          <p:nvPr userDrawn="1"/>
        </p:nvGrpSpPr>
        <p:grpSpPr>
          <a:xfrm>
            <a:off x="4038394" y="958031"/>
            <a:ext cx="3636647" cy="4815043"/>
            <a:chOff x="-236714" y="1115028"/>
            <a:chExt cx="3636647" cy="4815043"/>
          </a:xfrm>
        </p:grpSpPr>
        <p:pic>
          <p:nvPicPr>
            <p:cNvPr id="3" name="Picture 3" descr="C:\Users\Lauren\Documents\MVP_Logo_Kit\MVP Logo Kit\MVP_Horizontal_BlueOnly.png"/>
            <p:cNvPicPr>
              <a:picLocks noChangeAspect="1" noChangeArrowheads="1"/>
            </p:cNvPicPr>
            <p:nvPr/>
          </p:nvPicPr>
          <p:blipFill>
            <a:blip r:embed="rId3" cstate="print"/>
            <a:stretch>
              <a:fillRect/>
            </a:stretch>
          </p:blipFill>
          <p:spPr bwMode="auto">
            <a:xfrm>
              <a:off x="366230" y="5411794"/>
              <a:ext cx="1276847" cy="518277"/>
            </a:xfrm>
            <a:prstGeom prst="rect">
              <a:avLst/>
            </a:prstGeom>
            <a:noFill/>
          </p:spPr>
        </p:pic>
        <p:sp>
          <p:nvSpPr>
            <p:cNvPr id="4" name="Rectangle 3"/>
            <p:cNvSpPr/>
            <p:nvPr/>
          </p:nvSpPr>
          <p:spPr>
            <a:xfrm>
              <a:off x="-236714" y="4392845"/>
              <a:ext cx="3636647" cy="961356"/>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Robert Hogg</a:t>
              </a:r>
            </a:p>
            <a:p>
              <a:pPr algn="ctr"/>
              <a:r>
                <a:rPr lang="en-GB" sz="1600"/>
                <a:t>Chief Executive Officer (CEO)</a:t>
              </a:r>
            </a:p>
            <a:p>
              <a:pPr algn="ctr"/>
              <a:endParaRPr lang="en-GB" sz="333"/>
            </a:p>
            <a:p>
              <a:pPr algn="ctr"/>
              <a:r>
                <a:rPr lang="en-GB" sz="1600"/>
                <a:t>BSc (Hons) FBCS CITP CEng</a:t>
              </a:r>
              <a:endParaRPr lang="en-GB" sz="1600">
                <a:latin typeface="Segoe" pitchFamily="34" charset="0"/>
                <a:cs typeface="Segoe" pitchFamily="34" charset="0"/>
              </a:endParaRPr>
            </a:p>
          </p:txBody>
        </p:sp>
        <p:grpSp>
          <p:nvGrpSpPr>
            <p:cNvPr id="5" name="Group 4"/>
            <p:cNvGrpSpPr/>
            <p:nvPr/>
          </p:nvGrpSpPr>
          <p:grpSpPr>
            <a:xfrm>
              <a:off x="332046" y="1115028"/>
              <a:ext cx="2364206" cy="3299376"/>
              <a:chOff x="332046" y="1105503"/>
              <a:chExt cx="2364206" cy="3299376"/>
            </a:xfrm>
          </p:grpSpPr>
          <p:sp>
            <p:nvSpPr>
              <p:cNvPr id="6" name="Rectangle 5"/>
              <p:cNvSpPr/>
              <p:nvPr/>
            </p:nvSpPr>
            <p:spPr>
              <a:xfrm>
                <a:off x="759753" y="3556310"/>
                <a:ext cx="1620770"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Microsoft</a:t>
                </a:r>
              </a:p>
              <a:p>
                <a:pPr algn="ctr"/>
                <a:r>
                  <a:rPr lang="en-GB" sz="2400" b="1">
                    <a:solidFill>
                      <a:srgbClr val="21B9EC"/>
                    </a:solidFill>
                    <a:latin typeface="Segoe" pitchFamily="34" charset="0"/>
                    <a:cs typeface="Segoe" pitchFamily="34" charset="0"/>
                  </a:rPr>
                  <a:t>Azure</a:t>
                </a:r>
                <a:endParaRPr lang="en-GB" sz="2800" b="1">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4" cstate="print"/>
              <a:srcRect/>
              <a:stretch>
                <a:fillRect/>
              </a:stretch>
            </p:blipFill>
            <p:spPr bwMode="auto">
              <a:xfrm>
                <a:off x="332046" y="1105503"/>
                <a:ext cx="2364206" cy="2364207"/>
              </a:xfrm>
              <a:prstGeom prst="rect">
                <a:avLst/>
              </a:prstGeom>
              <a:noFill/>
            </p:spPr>
          </p:pic>
        </p:grpSp>
      </p:grpSp>
      <p:grpSp>
        <p:nvGrpSpPr>
          <p:cNvPr id="8" name="Group 7"/>
          <p:cNvGrpSpPr/>
          <p:nvPr userDrawn="1"/>
        </p:nvGrpSpPr>
        <p:grpSpPr>
          <a:xfrm>
            <a:off x="7332260" y="958737"/>
            <a:ext cx="4618671" cy="4814337"/>
            <a:chOff x="2456134" y="1115733"/>
            <a:chExt cx="4618671" cy="4814337"/>
          </a:xfrm>
        </p:grpSpPr>
        <p:sp>
          <p:nvSpPr>
            <p:cNvPr id="9" name="Rectangle 8"/>
            <p:cNvSpPr/>
            <p:nvPr/>
          </p:nvSpPr>
          <p:spPr>
            <a:xfrm>
              <a:off x="2456134" y="4443656"/>
              <a:ext cx="4618671"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Richard Fennell</a:t>
              </a:r>
            </a:p>
            <a:p>
              <a:pPr algn="ctr"/>
              <a:r>
                <a:rPr lang="en-GB" sz="1600"/>
                <a:t>Chief Technology Officer (CTO)</a:t>
              </a:r>
            </a:p>
            <a:p>
              <a:pPr algn="ctr"/>
              <a:r>
                <a:rPr lang="en-GB" sz="1600"/>
                <a:t>BSc (Hons) FBCS CITP CEng</a:t>
              </a:r>
              <a:endParaRPr lang="en-GB" sz="1600">
                <a:latin typeface="Segoe" pitchFamily="34" charset="0"/>
                <a:cs typeface="Segoe" pitchFamily="34" charset="0"/>
              </a:endParaRPr>
            </a:p>
          </p:txBody>
        </p:sp>
        <p:grpSp>
          <p:nvGrpSpPr>
            <p:cNvPr id="10" name="Group 9"/>
            <p:cNvGrpSpPr/>
            <p:nvPr/>
          </p:nvGrpSpPr>
          <p:grpSpPr>
            <a:xfrm>
              <a:off x="2698399" y="1115733"/>
              <a:ext cx="4134151" cy="3298671"/>
              <a:chOff x="2698399" y="1105503"/>
              <a:chExt cx="4134151" cy="3298671"/>
            </a:xfrm>
          </p:grpSpPr>
          <p:sp>
            <p:nvSpPr>
              <p:cNvPr id="12" name="Rectangle 11"/>
              <p:cNvSpPr/>
              <p:nvPr/>
            </p:nvSpPr>
            <p:spPr>
              <a:xfrm>
                <a:off x="2698399" y="3555605"/>
                <a:ext cx="4134151"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Visual Studio and</a:t>
                </a:r>
              </a:p>
              <a:p>
                <a:pPr algn="ctr"/>
                <a:r>
                  <a:rPr lang="en-GB" sz="2400" b="1">
                    <a:solidFill>
                      <a:srgbClr val="21B9EC"/>
                    </a:solidFill>
                    <a:latin typeface="Segoe" pitchFamily="34" charset="0"/>
                    <a:cs typeface="Segoe" pitchFamily="34" charset="0"/>
                  </a:rPr>
                  <a:t>Development Technologies</a:t>
                </a:r>
              </a:p>
            </p:txBody>
          </p:sp>
          <p:pic>
            <p:nvPicPr>
              <p:cNvPr id="13" name="Picture 5" descr="C:\Users\Lauren\Documents\Black Marble\Artwork\Staff Members\Headshots\256px\richard_256.png"/>
              <p:cNvPicPr>
                <a:picLocks noChangeAspect="1" noChangeArrowheads="1"/>
              </p:cNvPicPr>
              <p:nvPr/>
            </p:nvPicPr>
            <p:blipFill>
              <a:blip r:embed="rId5"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3" cstate="print"/>
            <a:stretch>
              <a:fillRect/>
            </a:stretch>
          </p:blipFill>
          <p:spPr bwMode="auto">
            <a:xfrm>
              <a:off x="3542142" y="5411793"/>
              <a:ext cx="1276847" cy="518277"/>
            </a:xfrm>
            <a:prstGeom prst="rect">
              <a:avLst/>
            </a:prstGeom>
            <a:noFill/>
          </p:spPr>
        </p:pic>
      </p:gr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2701" y="5854625"/>
            <a:ext cx="2089415" cy="512378"/>
          </a:xfrm>
          <a:prstGeom prst="rect">
            <a:avLst/>
          </a:prstGeom>
        </p:spPr>
      </p:pic>
      <p:grpSp>
        <p:nvGrpSpPr>
          <p:cNvPr id="15" name="Group 14"/>
          <p:cNvGrpSpPr/>
          <p:nvPr userDrawn="1"/>
        </p:nvGrpSpPr>
        <p:grpSpPr>
          <a:xfrm>
            <a:off x="665698" y="1123566"/>
            <a:ext cx="3333492" cy="4649507"/>
            <a:chOff x="5159705" y="1266088"/>
            <a:chExt cx="3333492" cy="4649507"/>
          </a:xfrm>
        </p:grpSpPr>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17" name="Rectangle 16"/>
            <p:cNvSpPr/>
            <p:nvPr/>
          </p:nvSpPr>
          <p:spPr>
            <a:xfrm>
              <a:off x="6016067" y="3565835"/>
              <a:ext cx="1620770"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Microsoft</a:t>
              </a:r>
            </a:p>
            <a:p>
              <a:pPr algn="ctr"/>
              <a:r>
                <a:rPr lang="en-GB" sz="2400" b="1">
                  <a:solidFill>
                    <a:srgbClr val="21B9EC"/>
                  </a:solidFill>
                  <a:latin typeface="Segoe" pitchFamily="34" charset="0"/>
                  <a:cs typeface="Segoe" pitchFamily="34" charset="0"/>
                </a:rPr>
                <a:t>Azure</a:t>
              </a:r>
            </a:p>
          </p:txBody>
        </p:sp>
        <p:sp>
          <p:nvSpPr>
            <p:cNvPr id="18" name="Rectangle 17"/>
            <p:cNvSpPr/>
            <p:nvPr/>
          </p:nvSpPr>
          <p:spPr>
            <a:xfrm>
              <a:off x="5159705" y="4387974"/>
              <a:ext cx="3333492"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Rik Hepworth</a:t>
              </a:r>
            </a:p>
            <a:p>
              <a:pPr algn="ctr"/>
              <a:r>
                <a:rPr lang="en-GB" sz="1600"/>
                <a:t>Chief Consultancy Officer (CCO)</a:t>
              </a:r>
            </a:p>
            <a:p>
              <a:pPr algn="ctr"/>
              <a:r>
                <a:rPr lang="en-GB" sz="1600"/>
                <a:t>BSc (Hons) MBCS CITP</a:t>
              </a:r>
              <a:endParaRPr lang="en-GB" sz="160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3" cstate="print"/>
            <a:stretch>
              <a:fillRect/>
            </a:stretch>
          </p:blipFill>
          <p:spPr bwMode="auto">
            <a:xfrm>
              <a:off x="6179715" y="5397318"/>
              <a:ext cx="1276847" cy="518277"/>
            </a:xfrm>
            <a:prstGeom prst="rect">
              <a:avLst/>
            </a:prstGeom>
            <a:noFill/>
          </p:spPr>
        </p:pic>
      </p:grpSp>
    </p:spTree>
    <p:extLst>
      <p:ext uri="{BB962C8B-B14F-4D97-AF65-F5344CB8AC3E}">
        <p14:creationId xmlns:p14="http://schemas.microsoft.com/office/powerpoint/2010/main" val="3399806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pic>
        <p:nvPicPr>
          <p:cNvPr id="18" name="Picture 17" descr="A close up of a mask&#10;&#10;Description generated with high confidence">
            <a:extLst>
              <a:ext uri="{FF2B5EF4-FFF2-40B4-BE49-F238E27FC236}">
                <a16:creationId xmlns:a16="http://schemas.microsoft.com/office/drawing/2014/main" id="{6161B841-5A94-459A-BCE6-83B38E28B5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3933"/>
          <a:stretch/>
        </p:blipFill>
        <p:spPr>
          <a:xfrm>
            <a:off x="9541594" y="1169250"/>
            <a:ext cx="1682917" cy="2256207"/>
          </a:xfrm>
          <a:prstGeom prst="rect">
            <a:avLst/>
          </a:prstGeom>
        </p:spPr>
      </p:pic>
      <p:grpSp>
        <p:nvGrpSpPr>
          <p:cNvPr id="19" name="Group 18">
            <a:extLst>
              <a:ext uri="{FF2B5EF4-FFF2-40B4-BE49-F238E27FC236}">
                <a16:creationId xmlns:a16="http://schemas.microsoft.com/office/drawing/2014/main" id="{118C7FF5-B762-43AE-8BAE-E900EE45187C}"/>
              </a:ext>
            </a:extLst>
          </p:cNvPr>
          <p:cNvGrpSpPr/>
          <p:nvPr userDrawn="1"/>
        </p:nvGrpSpPr>
        <p:grpSpPr>
          <a:xfrm>
            <a:off x="3219443" y="910735"/>
            <a:ext cx="3333492" cy="4862337"/>
            <a:chOff x="348963" y="1106123"/>
            <a:chExt cx="3333492" cy="4862337"/>
          </a:xfrm>
        </p:grpSpPr>
        <p:sp>
          <p:nvSpPr>
            <p:cNvPr id="20" name="Rectangle 19">
              <a:extLst>
                <a:ext uri="{FF2B5EF4-FFF2-40B4-BE49-F238E27FC236}">
                  <a16:creationId xmlns:a16="http://schemas.microsoft.com/office/drawing/2014/main" id="{9BE94816-2084-4901-9E85-9AD9FE71578A}"/>
                </a:ext>
              </a:extLst>
            </p:cNvPr>
            <p:cNvSpPr/>
            <p:nvPr/>
          </p:nvSpPr>
          <p:spPr>
            <a:xfrm>
              <a:off x="1017551" y="3619623"/>
              <a:ext cx="1996323"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Artificial</a:t>
              </a:r>
            </a:p>
            <a:p>
              <a:pPr algn="ctr"/>
              <a:r>
                <a:rPr lang="en-GB" sz="2400" b="1">
                  <a:solidFill>
                    <a:srgbClr val="21B9EC"/>
                  </a:solidFill>
                  <a:latin typeface="Segoe" pitchFamily="34" charset="0"/>
                  <a:cs typeface="Segoe" pitchFamily="34" charset="0"/>
                </a:rPr>
                <a:t>Intelligence </a:t>
              </a:r>
            </a:p>
          </p:txBody>
        </p:sp>
        <p:sp>
          <p:nvSpPr>
            <p:cNvPr id="21" name="Rectangle 20">
              <a:extLst>
                <a:ext uri="{FF2B5EF4-FFF2-40B4-BE49-F238E27FC236}">
                  <a16:creationId xmlns:a16="http://schemas.microsoft.com/office/drawing/2014/main" id="{BCF555D7-A86E-456B-99B5-ABF5EB17B860}"/>
                </a:ext>
              </a:extLst>
            </p:cNvPr>
            <p:cNvSpPr/>
            <p:nvPr/>
          </p:nvSpPr>
          <p:spPr>
            <a:xfrm>
              <a:off x="348963" y="4440840"/>
              <a:ext cx="3333492"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James Mann</a:t>
              </a:r>
            </a:p>
            <a:p>
              <a:pPr algn="ctr"/>
              <a:r>
                <a:rPr lang="en-GB" sz="1600"/>
                <a:t>Senior Consultant</a:t>
              </a:r>
            </a:p>
            <a:p>
              <a:pPr algn="ctr"/>
              <a:r>
                <a:rPr lang="en-GB" sz="1600"/>
                <a:t>BSc (Hons) MBCS CEng</a:t>
              </a:r>
              <a:endParaRPr lang="en-GB" sz="1600">
                <a:latin typeface="Segoe" pitchFamily="34" charset="0"/>
                <a:cs typeface="Segoe" pitchFamily="34" charset="0"/>
              </a:endParaRPr>
            </a:p>
          </p:txBody>
        </p:sp>
        <p:pic>
          <p:nvPicPr>
            <p:cNvPr id="22" name="Picture 3" descr="C:\Users\Lauren\Documents\MVP_Logo_Kit\MVP Logo Kit\MVP_Horizontal_BlueOnly.png">
              <a:extLst>
                <a:ext uri="{FF2B5EF4-FFF2-40B4-BE49-F238E27FC236}">
                  <a16:creationId xmlns:a16="http://schemas.microsoft.com/office/drawing/2014/main" id="{CDCF58A7-2DB7-418B-A3C4-370AE3E38494}"/>
                </a:ext>
              </a:extLst>
            </p:cNvPr>
            <p:cNvPicPr>
              <a:picLocks noChangeAspect="1" noChangeArrowheads="1"/>
            </p:cNvPicPr>
            <p:nvPr/>
          </p:nvPicPr>
          <p:blipFill>
            <a:blip r:embed="rId3" cstate="print"/>
            <a:stretch>
              <a:fillRect/>
            </a:stretch>
          </p:blipFill>
          <p:spPr bwMode="auto">
            <a:xfrm>
              <a:off x="1377286" y="5450183"/>
              <a:ext cx="1276847" cy="518277"/>
            </a:xfrm>
            <a:prstGeom prst="rect">
              <a:avLst/>
            </a:prstGeom>
            <a:noFill/>
          </p:spPr>
        </p:pic>
        <p:pic>
          <p:nvPicPr>
            <p:cNvPr id="23" name="Picture 22">
              <a:extLst>
                <a:ext uri="{FF2B5EF4-FFF2-40B4-BE49-F238E27FC236}">
                  <a16:creationId xmlns:a16="http://schemas.microsoft.com/office/drawing/2014/main" id="{A4BFA5AD-75D2-4312-8518-A7621F875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grpSp>
        <p:nvGrpSpPr>
          <p:cNvPr id="24" name="Group 23">
            <a:extLst>
              <a:ext uri="{FF2B5EF4-FFF2-40B4-BE49-F238E27FC236}">
                <a16:creationId xmlns:a16="http://schemas.microsoft.com/office/drawing/2014/main" id="{9B4106BD-B668-45E7-9E5A-12A0217DDF03}"/>
              </a:ext>
            </a:extLst>
          </p:cNvPr>
          <p:cNvGrpSpPr/>
          <p:nvPr userDrawn="1"/>
        </p:nvGrpSpPr>
        <p:grpSpPr>
          <a:xfrm>
            <a:off x="5524341" y="1116498"/>
            <a:ext cx="3636647" cy="4656574"/>
            <a:chOff x="8731294" y="1258098"/>
            <a:chExt cx="3636647" cy="4656574"/>
          </a:xfrm>
        </p:grpSpPr>
        <p:pic>
          <p:nvPicPr>
            <p:cNvPr id="25" name="Picture 24">
              <a:extLst>
                <a:ext uri="{FF2B5EF4-FFF2-40B4-BE49-F238E27FC236}">
                  <a16:creationId xmlns:a16="http://schemas.microsoft.com/office/drawing/2014/main" id="{31C20A96-78FB-4CDB-9CE8-350663D95A7B}"/>
                </a:ext>
              </a:extLst>
            </p:cNvPr>
            <p:cNvPicPr>
              <a:picLocks noChangeAspect="1"/>
            </p:cNvPicPr>
            <p:nvPr/>
          </p:nvPicPr>
          <p:blipFill rotWithShape="1">
            <a:blip r:embed="rId5">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26" name="Rectangle 25">
              <a:extLst>
                <a:ext uri="{FF2B5EF4-FFF2-40B4-BE49-F238E27FC236}">
                  <a16:creationId xmlns:a16="http://schemas.microsoft.com/office/drawing/2014/main" id="{56298A4C-2698-46FC-AFFE-9DBB4BD551BD}"/>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Windows</a:t>
              </a:r>
            </a:p>
            <a:p>
              <a:pPr algn="ctr"/>
              <a:r>
                <a:rPr lang="en-GB" sz="2400" b="1">
                  <a:solidFill>
                    <a:srgbClr val="21B9EC"/>
                  </a:solidFill>
                  <a:latin typeface="Segoe" pitchFamily="34" charset="0"/>
                  <a:cs typeface="Segoe" pitchFamily="34" charset="0"/>
                </a:rPr>
                <a:t>Development</a:t>
              </a:r>
              <a:endParaRPr lang="en-GB" sz="2800" b="1">
                <a:solidFill>
                  <a:srgbClr val="21B9EC"/>
                </a:solidFill>
                <a:latin typeface="Segoe" pitchFamily="34" charset="0"/>
                <a:cs typeface="Segoe" pitchFamily="34" charset="0"/>
              </a:endParaRPr>
            </a:p>
          </p:txBody>
        </p:sp>
        <p:sp>
          <p:nvSpPr>
            <p:cNvPr id="27" name="Rectangle 26">
              <a:extLst>
                <a:ext uri="{FF2B5EF4-FFF2-40B4-BE49-F238E27FC236}">
                  <a16:creationId xmlns:a16="http://schemas.microsoft.com/office/drawing/2014/main" id="{9F8A382F-FF42-4516-9330-3A5B942C00D5}"/>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James Croft</a:t>
              </a:r>
            </a:p>
            <a:p>
              <a:pPr algn="ctr"/>
              <a:r>
                <a:rPr lang="en-GB" sz="1600"/>
                <a:t>Software Developer</a:t>
              </a:r>
            </a:p>
            <a:p>
              <a:pPr algn="ctr"/>
              <a:endParaRPr lang="en-GB" sz="333"/>
            </a:p>
            <a:p>
              <a:pPr algn="ctr"/>
              <a:r>
                <a:rPr lang="en-GB" sz="1600"/>
                <a:t>BSc (Hons) MBCS</a:t>
              </a:r>
              <a:endParaRPr lang="en-GB" sz="1600">
                <a:latin typeface="Segoe" pitchFamily="34" charset="0"/>
                <a:cs typeface="Segoe" pitchFamily="34" charset="0"/>
              </a:endParaRPr>
            </a:p>
          </p:txBody>
        </p:sp>
        <p:pic>
          <p:nvPicPr>
            <p:cNvPr id="28" name="Picture 3" descr="C:\Users\Lauren\Documents\MVP_Logo_Kit\MVP Logo Kit\MVP_Horizontal_BlueOnly.png">
              <a:extLst>
                <a:ext uri="{FF2B5EF4-FFF2-40B4-BE49-F238E27FC236}">
                  <a16:creationId xmlns:a16="http://schemas.microsoft.com/office/drawing/2014/main" id="{C3F285F1-5F9D-4F90-937C-265B54D87696}"/>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grpSp>
        <p:nvGrpSpPr>
          <p:cNvPr id="29" name="Group 28">
            <a:extLst>
              <a:ext uri="{FF2B5EF4-FFF2-40B4-BE49-F238E27FC236}">
                <a16:creationId xmlns:a16="http://schemas.microsoft.com/office/drawing/2014/main" id="{FAA70E89-DE99-4BF2-9BD6-165F1758B475}"/>
              </a:ext>
            </a:extLst>
          </p:cNvPr>
          <p:cNvGrpSpPr/>
          <p:nvPr userDrawn="1"/>
        </p:nvGrpSpPr>
        <p:grpSpPr>
          <a:xfrm>
            <a:off x="-434675" y="979861"/>
            <a:ext cx="4618671" cy="4793212"/>
            <a:chOff x="302936" y="1121461"/>
            <a:chExt cx="4618671" cy="4793212"/>
          </a:xfrm>
        </p:grpSpPr>
        <p:grpSp>
          <p:nvGrpSpPr>
            <p:cNvPr id="30" name="Group 29">
              <a:extLst>
                <a:ext uri="{FF2B5EF4-FFF2-40B4-BE49-F238E27FC236}">
                  <a16:creationId xmlns:a16="http://schemas.microsoft.com/office/drawing/2014/main" id="{7A0A98C6-3353-4103-B3B7-399B58AC63B8}"/>
                </a:ext>
              </a:extLst>
            </p:cNvPr>
            <p:cNvGrpSpPr/>
            <p:nvPr/>
          </p:nvGrpSpPr>
          <p:grpSpPr>
            <a:xfrm>
              <a:off x="302936" y="3565835"/>
              <a:ext cx="4618671" cy="2348838"/>
              <a:chOff x="2456134" y="3565835"/>
              <a:chExt cx="4618671" cy="2348838"/>
            </a:xfrm>
          </p:grpSpPr>
          <p:sp>
            <p:nvSpPr>
              <p:cNvPr id="32" name="Rectangle 31">
                <a:extLst>
                  <a:ext uri="{FF2B5EF4-FFF2-40B4-BE49-F238E27FC236}">
                    <a16:creationId xmlns:a16="http://schemas.microsoft.com/office/drawing/2014/main" id="{94464413-6DF1-4D8B-8A51-8070DA68578E}"/>
                  </a:ext>
                </a:extLst>
              </p:cNvPr>
              <p:cNvSpPr/>
              <p:nvPr/>
            </p:nvSpPr>
            <p:spPr>
              <a:xfrm>
                <a:off x="2456134" y="4388468"/>
                <a:ext cx="4618671"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Andy Dawson</a:t>
                </a:r>
              </a:p>
              <a:p>
                <a:pPr algn="ctr"/>
                <a:r>
                  <a:rPr lang="en-GB" sz="1600"/>
                  <a:t>Chief Information Officer (CIO)</a:t>
                </a:r>
              </a:p>
              <a:p>
                <a:pPr algn="ctr"/>
                <a:r>
                  <a:rPr lang="en-GB" sz="1600"/>
                  <a:t>PhD BEng (Hons) CEng </a:t>
                </a:r>
                <a:r>
                  <a:rPr lang="en-GB" sz="1600" err="1"/>
                  <a:t>MIMechE</a:t>
                </a:r>
                <a:endParaRPr lang="en-GB" sz="1600">
                  <a:latin typeface="Segoe" pitchFamily="34" charset="0"/>
                  <a:cs typeface="Segoe" pitchFamily="34" charset="0"/>
                </a:endParaRPr>
              </a:p>
            </p:txBody>
          </p:sp>
          <p:sp>
            <p:nvSpPr>
              <p:cNvPr id="33" name="Rectangle 32">
                <a:extLst>
                  <a:ext uri="{FF2B5EF4-FFF2-40B4-BE49-F238E27FC236}">
                    <a16:creationId xmlns:a16="http://schemas.microsoft.com/office/drawing/2014/main" id="{CA4C9961-2A40-4FDB-A3E9-E4CF3B993F4E}"/>
                  </a:ext>
                </a:extLst>
              </p:cNvPr>
              <p:cNvSpPr/>
              <p:nvPr/>
            </p:nvSpPr>
            <p:spPr>
              <a:xfrm>
                <a:off x="3753337" y="3565835"/>
                <a:ext cx="2024278"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Office Apps</a:t>
                </a:r>
              </a:p>
              <a:p>
                <a:pPr algn="ctr"/>
                <a:r>
                  <a:rPr lang="en-GB" sz="2400" b="1">
                    <a:solidFill>
                      <a:srgbClr val="21B9EC"/>
                    </a:solidFill>
                    <a:latin typeface="Segoe" pitchFamily="34" charset="0"/>
                    <a:cs typeface="Segoe" pitchFamily="34" charset="0"/>
                  </a:rPr>
                  <a:t>and Services</a:t>
                </a:r>
              </a:p>
            </p:txBody>
          </p:sp>
          <p:pic>
            <p:nvPicPr>
              <p:cNvPr id="34" name="Picture 3" descr="C:\Users\Lauren\Documents\MVP_Logo_Kit\MVP Logo Kit\MVP_Horizontal_BlueOnly.png">
                <a:extLst>
                  <a:ext uri="{FF2B5EF4-FFF2-40B4-BE49-F238E27FC236}">
                    <a16:creationId xmlns:a16="http://schemas.microsoft.com/office/drawing/2014/main" id="{3B862FD8-90C6-4F20-AC4E-2249D74DA4AE}"/>
                  </a:ext>
                </a:extLst>
              </p:cNvPr>
              <p:cNvPicPr>
                <a:picLocks noChangeAspect="1" noChangeArrowheads="1"/>
              </p:cNvPicPr>
              <p:nvPr/>
            </p:nvPicPr>
            <p:blipFill>
              <a:blip r:embed="rId3" cstate="print"/>
              <a:stretch>
                <a:fillRect/>
              </a:stretch>
            </p:blipFill>
            <p:spPr bwMode="auto">
              <a:xfrm>
                <a:off x="4127045" y="5396396"/>
                <a:ext cx="1276847" cy="518277"/>
              </a:xfrm>
              <a:prstGeom prst="rect">
                <a:avLst/>
              </a:prstGeom>
              <a:noFill/>
            </p:spPr>
          </p:pic>
        </p:grpSp>
        <p:pic>
          <p:nvPicPr>
            <p:cNvPr id="31" name="Picture 30">
              <a:extLst>
                <a:ext uri="{FF2B5EF4-FFF2-40B4-BE49-F238E27FC236}">
                  <a16:creationId xmlns:a16="http://schemas.microsoft.com/office/drawing/2014/main" id="{CE7716CD-79BD-4192-9F23-2B2C868E4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35" name="Group 34">
            <a:extLst>
              <a:ext uri="{FF2B5EF4-FFF2-40B4-BE49-F238E27FC236}">
                <a16:creationId xmlns:a16="http://schemas.microsoft.com/office/drawing/2014/main" id="{99AA6340-19CE-4C06-92A3-CBA8E6303E5C}"/>
              </a:ext>
            </a:extLst>
          </p:cNvPr>
          <p:cNvGrpSpPr/>
          <p:nvPr userDrawn="1"/>
        </p:nvGrpSpPr>
        <p:grpSpPr>
          <a:xfrm>
            <a:off x="8494581" y="3427833"/>
            <a:ext cx="3636647" cy="2348837"/>
            <a:chOff x="8731294" y="3565835"/>
            <a:chExt cx="3636647" cy="2348837"/>
          </a:xfrm>
        </p:grpSpPr>
        <p:sp>
          <p:nvSpPr>
            <p:cNvPr id="36" name="Rectangle 35">
              <a:extLst>
                <a:ext uri="{FF2B5EF4-FFF2-40B4-BE49-F238E27FC236}">
                  <a16:creationId xmlns:a16="http://schemas.microsoft.com/office/drawing/2014/main" id="{9C897DCC-DB5E-494A-B6BE-7EB9E3A28B40}"/>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Cloud &amp; Datacentre</a:t>
              </a:r>
            </a:p>
            <a:p>
              <a:pPr algn="ctr"/>
              <a:r>
                <a:rPr lang="en-GB" sz="2400" b="1">
                  <a:solidFill>
                    <a:srgbClr val="21B9EC"/>
                  </a:solidFill>
                  <a:latin typeface="Segoe" pitchFamily="34" charset="0"/>
                  <a:cs typeface="Segoe" pitchFamily="34" charset="0"/>
                </a:rPr>
                <a:t>Management</a:t>
              </a:r>
              <a:endParaRPr lang="en-GB" sz="2800" b="1">
                <a:solidFill>
                  <a:srgbClr val="21B9EC"/>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0ED6C3B5-9461-4EF3-B7A4-7F911E3E4194}"/>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Ryan Yates</a:t>
              </a:r>
            </a:p>
            <a:p>
              <a:pPr algn="ctr"/>
              <a:r>
                <a:rPr lang="en-GB" sz="1600"/>
                <a:t>Consultant</a:t>
              </a:r>
            </a:p>
            <a:p>
              <a:pPr algn="ctr"/>
              <a:endParaRPr lang="en-GB" sz="333"/>
            </a:p>
            <a:p>
              <a:pPr algn="ctr"/>
              <a:r>
                <a:rPr lang="en-GB" sz="1600"/>
                <a:t>MBCS</a:t>
              </a:r>
              <a:endParaRPr lang="en-GB" sz="1600">
                <a:latin typeface="Segoe" pitchFamily="34" charset="0"/>
                <a:cs typeface="Segoe" pitchFamily="34" charset="0"/>
              </a:endParaRPr>
            </a:p>
          </p:txBody>
        </p:sp>
        <p:pic>
          <p:nvPicPr>
            <p:cNvPr id="38" name="Picture 3" descr="C:\Users\Lauren\Documents\MVP_Logo_Kit\MVP Logo Kit\MVP_Horizontal_BlueOnly.png">
              <a:extLst>
                <a:ext uri="{FF2B5EF4-FFF2-40B4-BE49-F238E27FC236}">
                  <a16:creationId xmlns:a16="http://schemas.microsoft.com/office/drawing/2014/main" id="{C30572F7-D61D-464E-8806-CADF456AE5AD}"/>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spTree>
    <p:extLst>
      <p:ext uri="{BB962C8B-B14F-4D97-AF65-F5344CB8AC3E}">
        <p14:creationId xmlns:p14="http://schemas.microsoft.com/office/powerpoint/2010/main" val="211158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6EDB5-E228-49BC-9E20-5A67FF16CC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9" name="Picture 8">
            <a:extLst>
              <a:ext uri="{FF2B5EF4-FFF2-40B4-BE49-F238E27FC236}">
                <a16:creationId xmlns:a16="http://schemas.microsoft.com/office/drawing/2014/main" id="{BB92D325-F33C-40D5-854A-45DFC022F4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10" name="Picture 9" descr="A picture containing indoor, sitting&#10;&#10;Description generated with high confidence">
            <a:extLst>
              <a:ext uri="{FF2B5EF4-FFF2-40B4-BE49-F238E27FC236}">
                <a16:creationId xmlns:a16="http://schemas.microsoft.com/office/drawing/2014/main" id="{DA8EE498-2113-4956-A84A-92B8FAFA166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092154"/>
            <a:ext cx="12191999" cy="4479775"/>
          </a:xfrm>
          <a:prstGeom prst="rect">
            <a:avLst/>
          </a:prstGeom>
        </p:spPr>
      </p:pic>
      <p:pic>
        <p:nvPicPr>
          <p:cNvPr id="11" name="Picture 10">
            <a:extLst>
              <a:ext uri="{FF2B5EF4-FFF2-40B4-BE49-F238E27FC236}">
                <a16:creationId xmlns:a16="http://schemas.microsoft.com/office/drawing/2014/main" id="{79C83D78-83E4-4CC9-9AF6-58D79132C24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 r="19232" b="35783"/>
          <a:stretch/>
        </p:blipFill>
        <p:spPr>
          <a:xfrm>
            <a:off x="8092910" y="2181224"/>
            <a:ext cx="4099090" cy="4479775"/>
          </a:xfrm>
          <a:prstGeom prst="rect">
            <a:avLst/>
          </a:prstGeom>
        </p:spPr>
      </p:pic>
    </p:spTree>
    <p:extLst>
      <p:ext uri="{BB962C8B-B14F-4D97-AF65-F5344CB8AC3E}">
        <p14:creationId xmlns:p14="http://schemas.microsoft.com/office/powerpoint/2010/main" val="2394535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002FC07A-CF0D-43E4-84EC-8A89E0327C63}"/>
              </a:ext>
            </a:extLst>
          </p:cNvPr>
          <p:cNvGraphicFramePr>
            <a:graphicFrameLocks noGrp="1"/>
          </p:cNvGraphicFramePr>
          <p:nvPr userDrawn="1">
            <p:extLst>
              <p:ext uri="{D42A27DB-BD31-4B8C-83A1-F6EECF244321}">
                <p14:modId xmlns:p14="http://schemas.microsoft.com/office/powerpoint/2010/main" val="1535760641"/>
              </p:ext>
            </p:extLst>
          </p:nvPr>
        </p:nvGraphicFramePr>
        <p:xfrm>
          <a:off x="8138628" y="4362450"/>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94B8716F-E59E-4C5B-B341-DA7D39F042A4}"/>
              </a:ext>
            </a:extLst>
          </p:cNvPr>
          <p:cNvGraphicFramePr>
            <a:graphicFrameLocks noGrp="1"/>
          </p:cNvGraphicFramePr>
          <p:nvPr userDrawn="1">
            <p:extLst>
              <p:ext uri="{D42A27DB-BD31-4B8C-83A1-F6EECF244321}">
                <p14:modId xmlns:p14="http://schemas.microsoft.com/office/powerpoint/2010/main" val="871186074"/>
              </p:ext>
            </p:extLst>
          </p:nvPr>
        </p:nvGraphicFramePr>
        <p:xfrm>
          <a:off x="94150" y="4355492"/>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43AF2BE0-E9C2-4038-8F27-91EE1AA77B73}"/>
              </a:ext>
            </a:extLst>
          </p:cNvPr>
          <p:cNvSpPr/>
          <p:nvPr userDrawn="1"/>
        </p:nvSpPr>
        <p:spPr bwMode="auto">
          <a:xfrm>
            <a:off x="8145769" y="3951799"/>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DevOps</a:t>
            </a:r>
          </a:p>
        </p:txBody>
      </p:sp>
      <p:graphicFrame>
        <p:nvGraphicFramePr>
          <p:cNvPr id="59" name="Table 58">
            <a:extLst>
              <a:ext uri="{FF2B5EF4-FFF2-40B4-BE49-F238E27FC236}">
                <a16:creationId xmlns:a16="http://schemas.microsoft.com/office/drawing/2014/main" id="{763F3299-23B5-418A-9986-9C6F3DFF3FA7}"/>
              </a:ext>
            </a:extLst>
          </p:cNvPr>
          <p:cNvGraphicFramePr>
            <a:graphicFrameLocks noGrp="1"/>
          </p:cNvGraphicFramePr>
          <p:nvPr userDrawn="1">
            <p:extLst>
              <p:ext uri="{D42A27DB-BD31-4B8C-83A1-F6EECF244321}">
                <p14:modId xmlns:p14="http://schemas.microsoft.com/office/powerpoint/2010/main" val="1732985380"/>
              </p:ext>
            </p:extLst>
          </p:nvPr>
        </p:nvGraphicFramePr>
        <p:xfrm>
          <a:off x="74162" y="789362"/>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2148820A-C1A2-4FE1-AC87-862B6F79A7B3}"/>
              </a:ext>
            </a:extLst>
          </p:cNvPr>
          <p:cNvSpPr/>
          <p:nvPr userDrawn="1"/>
        </p:nvSpPr>
        <p:spPr bwMode="auto">
          <a:xfrm>
            <a:off x="74162" y="400838"/>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FFE620CA-8E1F-4818-B15D-8A404250EE04}"/>
              </a:ext>
            </a:extLst>
          </p:cNvPr>
          <p:cNvGraphicFramePr>
            <a:graphicFrameLocks noGrp="1"/>
          </p:cNvGraphicFramePr>
          <p:nvPr userDrawn="1">
            <p:extLst>
              <p:ext uri="{D42A27DB-BD31-4B8C-83A1-F6EECF244321}">
                <p14:modId xmlns:p14="http://schemas.microsoft.com/office/powerpoint/2010/main" val="714037599"/>
              </p:ext>
            </p:extLst>
          </p:nvPr>
        </p:nvGraphicFramePr>
        <p:xfrm>
          <a:off x="8154402" y="772814"/>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496F3369-C351-4432-982A-14794CCE21BD}"/>
              </a:ext>
            </a:extLst>
          </p:cNvPr>
          <p:cNvGraphicFramePr>
            <a:graphicFrameLocks noGrp="1"/>
          </p:cNvGraphicFramePr>
          <p:nvPr userDrawn="1">
            <p:extLst>
              <p:ext uri="{D42A27DB-BD31-4B8C-83A1-F6EECF244321}">
                <p14:modId xmlns:p14="http://schemas.microsoft.com/office/powerpoint/2010/main" val="4197756249"/>
              </p:ext>
            </p:extLst>
          </p:nvPr>
        </p:nvGraphicFramePr>
        <p:xfrm>
          <a:off x="4108363" y="4002827"/>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869071B9-A306-433B-9BEC-2B3823CAF36C}"/>
              </a:ext>
            </a:extLst>
          </p:cNvPr>
          <p:cNvSpPr/>
          <p:nvPr userDrawn="1"/>
        </p:nvSpPr>
        <p:spPr bwMode="auto">
          <a:xfrm>
            <a:off x="4119285"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B03B0878-4F00-4B17-A492-FF5042374E6C}"/>
              </a:ext>
            </a:extLst>
          </p:cNvPr>
          <p:cNvSpPr/>
          <p:nvPr userDrawn="1"/>
        </p:nvSpPr>
        <p:spPr bwMode="auto">
          <a:xfrm>
            <a:off x="8141150" y="400512"/>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877BF24-60D4-4C45-A8F1-3F69CD458982}"/>
              </a:ext>
            </a:extLst>
          </p:cNvPr>
          <p:cNvGraphicFramePr>
            <a:graphicFrameLocks noGrp="1"/>
          </p:cNvGraphicFramePr>
          <p:nvPr userDrawn="1">
            <p:extLst>
              <p:ext uri="{D42A27DB-BD31-4B8C-83A1-F6EECF244321}">
                <p14:modId xmlns:p14="http://schemas.microsoft.com/office/powerpoint/2010/main" val="2568544395"/>
              </p:ext>
            </p:extLst>
          </p:nvPr>
        </p:nvGraphicFramePr>
        <p:xfrm>
          <a:off x="4116552" y="799592"/>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1EFB995D-AC8A-4013-A237-D9D889BC944A}"/>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0132" y="4098022"/>
            <a:ext cx="963168" cy="1058953"/>
          </a:xfrm>
          <a:prstGeom prst="rect">
            <a:avLst/>
          </a:prstGeom>
        </p:spPr>
      </p:pic>
      <p:pic>
        <p:nvPicPr>
          <p:cNvPr id="67" name="Picture 66">
            <a:extLst>
              <a:ext uri="{FF2B5EF4-FFF2-40B4-BE49-F238E27FC236}">
                <a16:creationId xmlns:a16="http://schemas.microsoft.com/office/drawing/2014/main" id="{D81B088E-D49E-44DA-AF86-44BE7988592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855" y="3304532"/>
            <a:ext cx="1791324" cy="447831"/>
          </a:xfrm>
          <a:prstGeom prst="rect">
            <a:avLst/>
          </a:prstGeom>
        </p:spPr>
      </p:pic>
      <p:pic>
        <p:nvPicPr>
          <p:cNvPr id="68" name="Picture 67">
            <a:extLst>
              <a:ext uri="{FF2B5EF4-FFF2-40B4-BE49-F238E27FC236}">
                <a16:creationId xmlns:a16="http://schemas.microsoft.com/office/drawing/2014/main" id="{7E83C607-CC31-4C33-B700-44BCDC05A2C8}"/>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06566" y="5925158"/>
            <a:ext cx="2328983" cy="406406"/>
          </a:xfrm>
          <a:prstGeom prst="rect">
            <a:avLst/>
          </a:prstGeom>
        </p:spPr>
      </p:pic>
      <p:pic>
        <p:nvPicPr>
          <p:cNvPr id="69" name="Picture 68">
            <a:extLst>
              <a:ext uri="{FF2B5EF4-FFF2-40B4-BE49-F238E27FC236}">
                <a16:creationId xmlns:a16="http://schemas.microsoft.com/office/drawing/2014/main" id="{F1B41474-EF40-4F45-9A43-751FC977087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26252" y="924817"/>
            <a:ext cx="1975047" cy="487023"/>
          </a:xfrm>
          <a:prstGeom prst="rect">
            <a:avLst/>
          </a:prstGeom>
        </p:spPr>
      </p:pic>
      <p:pic>
        <p:nvPicPr>
          <p:cNvPr id="70" name="Picture 69">
            <a:extLst>
              <a:ext uri="{FF2B5EF4-FFF2-40B4-BE49-F238E27FC236}">
                <a16:creationId xmlns:a16="http://schemas.microsoft.com/office/drawing/2014/main" id="{5B0B4E1B-3660-4C19-A8D5-594D346F78F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0102" y="4446624"/>
            <a:ext cx="1461035" cy="277412"/>
          </a:xfrm>
          <a:prstGeom prst="rect">
            <a:avLst/>
          </a:prstGeom>
        </p:spPr>
      </p:pic>
      <p:pic>
        <p:nvPicPr>
          <p:cNvPr id="71" name="Picture 70">
            <a:extLst>
              <a:ext uri="{FF2B5EF4-FFF2-40B4-BE49-F238E27FC236}">
                <a16:creationId xmlns:a16="http://schemas.microsoft.com/office/drawing/2014/main" id="{EBEFAC5C-F396-4A1C-AA67-8224861EFEF8}"/>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19076" y="4845376"/>
            <a:ext cx="1420013" cy="412042"/>
          </a:xfrm>
          <a:prstGeom prst="rect">
            <a:avLst/>
          </a:prstGeom>
        </p:spPr>
      </p:pic>
      <p:pic>
        <p:nvPicPr>
          <p:cNvPr id="72" name="Picture 71">
            <a:extLst>
              <a:ext uri="{FF2B5EF4-FFF2-40B4-BE49-F238E27FC236}">
                <a16:creationId xmlns:a16="http://schemas.microsoft.com/office/drawing/2014/main" id="{0C89E580-073C-48AF-9DB3-D7832D8CD2C3}"/>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196214" y="4078135"/>
            <a:ext cx="904111" cy="1106662"/>
          </a:xfrm>
          <a:prstGeom prst="rect">
            <a:avLst/>
          </a:prstGeom>
        </p:spPr>
      </p:pic>
      <p:pic>
        <p:nvPicPr>
          <p:cNvPr id="73" name="Picture 72">
            <a:extLst>
              <a:ext uri="{FF2B5EF4-FFF2-40B4-BE49-F238E27FC236}">
                <a16:creationId xmlns:a16="http://schemas.microsoft.com/office/drawing/2014/main" id="{32EA5230-D9B2-4D5F-93A4-0FE45F5A4D5F}"/>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76643" y="4024899"/>
            <a:ext cx="1194443" cy="1194443"/>
          </a:xfrm>
          <a:prstGeom prst="rect">
            <a:avLst/>
          </a:prstGeom>
        </p:spPr>
      </p:pic>
      <p:pic>
        <p:nvPicPr>
          <p:cNvPr id="74" name="Picture 73">
            <a:extLst>
              <a:ext uri="{FF2B5EF4-FFF2-40B4-BE49-F238E27FC236}">
                <a16:creationId xmlns:a16="http://schemas.microsoft.com/office/drawing/2014/main" id="{23319D6B-B3E1-46F9-BF23-1C1411D0AFBD}"/>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64524" y="1599646"/>
            <a:ext cx="950091" cy="1274142"/>
          </a:xfrm>
          <a:prstGeom prst="rect">
            <a:avLst/>
          </a:prstGeom>
        </p:spPr>
      </p:pic>
      <p:pic>
        <p:nvPicPr>
          <p:cNvPr id="75" name="Picture 74">
            <a:extLst>
              <a:ext uri="{FF2B5EF4-FFF2-40B4-BE49-F238E27FC236}">
                <a16:creationId xmlns:a16="http://schemas.microsoft.com/office/drawing/2014/main" id="{9D140644-54DA-4009-9A13-E815796A898A}"/>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08856" y="4066073"/>
            <a:ext cx="1143744" cy="1143744"/>
          </a:xfrm>
          <a:prstGeom prst="rect">
            <a:avLst/>
          </a:prstGeom>
        </p:spPr>
      </p:pic>
      <p:pic>
        <p:nvPicPr>
          <p:cNvPr id="76" name="Picture 75">
            <a:extLst>
              <a:ext uri="{FF2B5EF4-FFF2-40B4-BE49-F238E27FC236}">
                <a16:creationId xmlns:a16="http://schemas.microsoft.com/office/drawing/2014/main" id="{24ED2041-3397-4885-82EB-512E44C6C96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198698" y="5626101"/>
            <a:ext cx="1025662" cy="705464"/>
          </a:xfrm>
          <a:prstGeom prst="rect">
            <a:avLst/>
          </a:prstGeom>
        </p:spPr>
      </p:pic>
      <p:pic>
        <p:nvPicPr>
          <p:cNvPr id="77" name="Graphic 76">
            <a:extLst>
              <a:ext uri="{FF2B5EF4-FFF2-40B4-BE49-F238E27FC236}">
                <a16:creationId xmlns:a16="http://schemas.microsoft.com/office/drawing/2014/main" id="{FA7F01BD-09A7-4B55-B3CF-26CAD6580EED}"/>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70880" y="2271324"/>
            <a:ext cx="1846172" cy="550160"/>
          </a:xfrm>
          <a:prstGeom prst="rect">
            <a:avLst/>
          </a:prstGeom>
        </p:spPr>
      </p:pic>
      <p:pic>
        <p:nvPicPr>
          <p:cNvPr id="78" name="Picture 77">
            <a:extLst>
              <a:ext uri="{FF2B5EF4-FFF2-40B4-BE49-F238E27FC236}">
                <a16:creationId xmlns:a16="http://schemas.microsoft.com/office/drawing/2014/main" id="{E1D5C0FF-0754-4171-9ACC-C369BA8509AF}"/>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37740" y="5100148"/>
            <a:ext cx="1658207" cy="850227"/>
          </a:xfrm>
          <a:prstGeom prst="rect">
            <a:avLst/>
          </a:prstGeom>
        </p:spPr>
      </p:pic>
      <p:pic>
        <p:nvPicPr>
          <p:cNvPr id="79" name="Picture 78">
            <a:extLst>
              <a:ext uri="{FF2B5EF4-FFF2-40B4-BE49-F238E27FC236}">
                <a16:creationId xmlns:a16="http://schemas.microsoft.com/office/drawing/2014/main" id="{FD1D20DB-017A-49E7-8B00-C5975671BDE7}"/>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71960" y="974850"/>
            <a:ext cx="1946728" cy="457481"/>
          </a:xfrm>
          <a:prstGeom prst="rect">
            <a:avLst/>
          </a:prstGeom>
        </p:spPr>
      </p:pic>
      <p:pic>
        <p:nvPicPr>
          <p:cNvPr id="80" name="Picture 79">
            <a:extLst>
              <a:ext uri="{FF2B5EF4-FFF2-40B4-BE49-F238E27FC236}">
                <a16:creationId xmlns:a16="http://schemas.microsoft.com/office/drawing/2014/main" id="{D2D56404-CFBB-410A-A4B2-A01142DB7BC7}"/>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66846" y="4956417"/>
            <a:ext cx="1546993" cy="320228"/>
          </a:xfrm>
          <a:prstGeom prst="rect">
            <a:avLst/>
          </a:prstGeom>
        </p:spPr>
      </p:pic>
      <p:pic>
        <p:nvPicPr>
          <p:cNvPr id="81" name="Picture 80">
            <a:extLst>
              <a:ext uri="{FF2B5EF4-FFF2-40B4-BE49-F238E27FC236}">
                <a16:creationId xmlns:a16="http://schemas.microsoft.com/office/drawing/2014/main" id="{9953FD3B-878B-4D8C-865C-D34281EA2E7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72883" y="5896129"/>
            <a:ext cx="2339894" cy="437506"/>
          </a:xfrm>
          <a:prstGeom prst="rect">
            <a:avLst/>
          </a:prstGeom>
        </p:spPr>
      </p:pic>
      <p:pic>
        <p:nvPicPr>
          <p:cNvPr id="82" name="Picture 81">
            <a:extLst>
              <a:ext uri="{FF2B5EF4-FFF2-40B4-BE49-F238E27FC236}">
                <a16:creationId xmlns:a16="http://schemas.microsoft.com/office/drawing/2014/main" id="{BB44E7F9-9742-452D-9993-EFF3AB67CFD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29309" y="2043726"/>
            <a:ext cx="1457942" cy="313458"/>
          </a:xfrm>
          <a:prstGeom prst="rect">
            <a:avLst/>
          </a:prstGeom>
        </p:spPr>
      </p:pic>
      <p:pic>
        <p:nvPicPr>
          <p:cNvPr id="83" name="Picture 82">
            <a:extLst>
              <a:ext uri="{FF2B5EF4-FFF2-40B4-BE49-F238E27FC236}">
                <a16:creationId xmlns:a16="http://schemas.microsoft.com/office/drawing/2014/main" id="{C7C17ACD-1CB9-4BB5-8CCF-31077F750AF0}"/>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46986" y="907626"/>
            <a:ext cx="1477153" cy="617154"/>
          </a:xfrm>
          <a:prstGeom prst="rect">
            <a:avLst/>
          </a:prstGeom>
        </p:spPr>
      </p:pic>
      <p:pic>
        <p:nvPicPr>
          <p:cNvPr id="84" name="Picture 83">
            <a:extLst>
              <a:ext uri="{FF2B5EF4-FFF2-40B4-BE49-F238E27FC236}">
                <a16:creationId xmlns:a16="http://schemas.microsoft.com/office/drawing/2014/main" id="{DF9A1942-D01E-4FA4-9B0A-F3D401685EB3}"/>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38523" y="2952100"/>
            <a:ext cx="3685891" cy="481171"/>
          </a:xfrm>
          <a:prstGeom prst="rect">
            <a:avLst/>
          </a:prstGeom>
        </p:spPr>
      </p:pic>
      <p:pic>
        <p:nvPicPr>
          <p:cNvPr id="85" name="Picture 84">
            <a:extLst>
              <a:ext uri="{FF2B5EF4-FFF2-40B4-BE49-F238E27FC236}">
                <a16:creationId xmlns:a16="http://schemas.microsoft.com/office/drawing/2014/main" id="{C1B73B03-48CA-44F4-AE92-9E66B0300F8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93156" y="919459"/>
            <a:ext cx="1812280" cy="504361"/>
          </a:xfrm>
          <a:prstGeom prst="rect">
            <a:avLst/>
          </a:prstGeom>
        </p:spPr>
      </p:pic>
      <p:pic>
        <p:nvPicPr>
          <p:cNvPr id="86" name="Picture 85">
            <a:extLst>
              <a:ext uri="{FF2B5EF4-FFF2-40B4-BE49-F238E27FC236}">
                <a16:creationId xmlns:a16="http://schemas.microsoft.com/office/drawing/2014/main" id="{2D8296AF-7654-4415-ACE4-FC374BF97017}"/>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70880" y="1555678"/>
            <a:ext cx="2096094" cy="611284"/>
          </a:xfrm>
          <a:prstGeom prst="rect">
            <a:avLst/>
          </a:prstGeom>
        </p:spPr>
      </p:pic>
      <p:pic>
        <p:nvPicPr>
          <p:cNvPr id="87" name="Picture 86">
            <a:extLst>
              <a:ext uri="{FF2B5EF4-FFF2-40B4-BE49-F238E27FC236}">
                <a16:creationId xmlns:a16="http://schemas.microsoft.com/office/drawing/2014/main" id="{E9CA95A8-1033-4D1F-8BB2-B69378A5FB48}"/>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27904" y="1419253"/>
            <a:ext cx="1729737" cy="811866"/>
          </a:xfrm>
          <a:prstGeom prst="rect">
            <a:avLst/>
          </a:prstGeom>
        </p:spPr>
      </p:pic>
      <p:pic>
        <p:nvPicPr>
          <p:cNvPr id="88" name="Picture 87">
            <a:extLst>
              <a:ext uri="{FF2B5EF4-FFF2-40B4-BE49-F238E27FC236}">
                <a16:creationId xmlns:a16="http://schemas.microsoft.com/office/drawing/2014/main" id="{1F8B8E1D-CD4D-4902-A3FB-39020908A573}"/>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02152" y="4121900"/>
            <a:ext cx="1304404" cy="1304404"/>
          </a:xfrm>
          <a:prstGeom prst="rect">
            <a:avLst/>
          </a:prstGeom>
        </p:spPr>
      </p:pic>
      <p:pic>
        <p:nvPicPr>
          <p:cNvPr id="89" name="Picture 88">
            <a:extLst>
              <a:ext uri="{FF2B5EF4-FFF2-40B4-BE49-F238E27FC236}">
                <a16:creationId xmlns:a16="http://schemas.microsoft.com/office/drawing/2014/main" id="{EC0D7363-E5C5-4B14-B788-EB21796D3B16}"/>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77338" y="3236420"/>
            <a:ext cx="886504" cy="585859"/>
          </a:xfrm>
          <a:prstGeom prst="rect">
            <a:avLst/>
          </a:prstGeom>
        </p:spPr>
      </p:pic>
      <p:pic>
        <p:nvPicPr>
          <p:cNvPr id="90" name="Picture 89">
            <a:extLst>
              <a:ext uri="{FF2B5EF4-FFF2-40B4-BE49-F238E27FC236}">
                <a16:creationId xmlns:a16="http://schemas.microsoft.com/office/drawing/2014/main" id="{1C5AE9D7-B927-4A19-B371-D0CBEC839F2F}"/>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75967" y="1554441"/>
            <a:ext cx="1707803" cy="698554"/>
          </a:xfrm>
          <a:prstGeom prst="rect">
            <a:avLst/>
          </a:prstGeom>
        </p:spPr>
      </p:pic>
      <p:pic>
        <p:nvPicPr>
          <p:cNvPr id="91" name="Picture 90">
            <a:extLst>
              <a:ext uri="{FF2B5EF4-FFF2-40B4-BE49-F238E27FC236}">
                <a16:creationId xmlns:a16="http://schemas.microsoft.com/office/drawing/2014/main" id="{CE63C164-D35B-4195-A798-52C077E9BCF0}"/>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48532" y="2513976"/>
            <a:ext cx="2283665" cy="362740"/>
          </a:xfrm>
          <a:prstGeom prst="rect">
            <a:avLst/>
          </a:prstGeom>
        </p:spPr>
      </p:pic>
      <p:pic>
        <p:nvPicPr>
          <p:cNvPr id="92" name="Picture 91">
            <a:extLst>
              <a:ext uri="{FF2B5EF4-FFF2-40B4-BE49-F238E27FC236}">
                <a16:creationId xmlns:a16="http://schemas.microsoft.com/office/drawing/2014/main" id="{F33D9B48-4081-473C-9688-DAE72313BEA9}"/>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15897" y="5982739"/>
            <a:ext cx="1434328" cy="363239"/>
          </a:xfrm>
          <a:prstGeom prst="rect">
            <a:avLst/>
          </a:prstGeom>
        </p:spPr>
      </p:pic>
      <p:pic>
        <p:nvPicPr>
          <p:cNvPr id="93" name="Graphic 92">
            <a:extLst>
              <a:ext uri="{FF2B5EF4-FFF2-40B4-BE49-F238E27FC236}">
                <a16:creationId xmlns:a16="http://schemas.microsoft.com/office/drawing/2014/main" id="{986B388A-A443-4B2B-B44D-8B1502999470}"/>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0243" y="5792091"/>
            <a:ext cx="1565994" cy="487024"/>
          </a:xfrm>
          <a:prstGeom prst="rect">
            <a:avLst/>
          </a:prstGeom>
        </p:spPr>
      </p:pic>
      <p:pic>
        <p:nvPicPr>
          <p:cNvPr id="94" name="Picture 93">
            <a:extLst>
              <a:ext uri="{FF2B5EF4-FFF2-40B4-BE49-F238E27FC236}">
                <a16:creationId xmlns:a16="http://schemas.microsoft.com/office/drawing/2014/main" id="{FD3D44A6-C7EC-4B8F-92A6-F375442E9C27}"/>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05364" y="4361931"/>
            <a:ext cx="2566646" cy="536547"/>
          </a:xfrm>
          <a:prstGeom prst="rect">
            <a:avLst/>
          </a:prstGeom>
        </p:spPr>
      </p:pic>
      <p:pic>
        <p:nvPicPr>
          <p:cNvPr id="95" name="Picture 94">
            <a:extLst>
              <a:ext uri="{FF2B5EF4-FFF2-40B4-BE49-F238E27FC236}">
                <a16:creationId xmlns:a16="http://schemas.microsoft.com/office/drawing/2014/main" id="{EEE80B12-423B-43FB-AC14-FD551C8D10F2}"/>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54271" y="4465451"/>
            <a:ext cx="1696376" cy="538202"/>
          </a:xfrm>
          <a:prstGeom prst="rect">
            <a:avLst/>
          </a:prstGeom>
        </p:spPr>
      </p:pic>
      <p:pic>
        <p:nvPicPr>
          <p:cNvPr id="96" name="Picture 95">
            <a:extLst>
              <a:ext uri="{FF2B5EF4-FFF2-40B4-BE49-F238E27FC236}">
                <a16:creationId xmlns:a16="http://schemas.microsoft.com/office/drawing/2014/main" id="{EA57DE74-0797-4BE9-BEB8-AE7BD83AC0AE}"/>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47201" y="2863477"/>
            <a:ext cx="1244741" cy="874238"/>
          </a:xfrm>
          <a:prstGeom prst="rect">
            <a:avLst/>
          </a:prstGeom>
        </p:spPr>
      </p:pic>
      <p:pic>
        <p:nvPicPr>
          <p:cNvPr id="97" name="Picture 96">
            <a:extLst>
              <a:ext uri="{FF2B5EF4-FFF2-40B4-BE49-F238E27FC236}">
                <a16:creationId xmlns:a16="http://schemas.microsoft.com/office/drawing/2014/main" id="{462AC3A4-B0BB-4AC2-BD03-4B52C3197B3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13387" y="862318"/>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4C85B3B-8234-4658-85A7-48EC7C3554E8}"/>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34234" y="5202371"/>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5DC1253B-7D30-4A92-90F1-E2B047899EAD}"/>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33575" y="5212386"/>
            <a:ext cx="655435" cy="655435"/>
          </a:xfrm>
          <a:prstGeom prst="rect">
            <a:avLst/>
          </a:prstGeom>
        </p:spPr>
      </p:pic>
      <p:pic>
        <p:nvPicPr>
          <p:cNvPr id="100" name="Picture 99">
            <a:extLst>
              <a:ext uri="{FF2B5EF4-FFF2-40B4-BE49-F238E27FC236}">
                <a16:creationId xmlns:a16="http://schemas.microsoft.com/office/drawing/2014/main" id="{C61EDFDC-9F9F-4D77-8C29-BADD39122D73}"/>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43482" y="5206915"/>
            <a:ext cx="459830" cy="662357"/>
          </a:xfrm>
          <a:prstGeom prst="rect">
            <a:avLst/>
          </a:prstGeom>
        </p:spPr>
      </p:pic>
      <p:pic>
        <p:nvPicPr>
          <p:cNvPr id="101" name="Picture 100">
            <a:extLst>
              <a:ext uri="{FF2B5EF4-FFF2-40B4-BE49-F238E27FC236}">
                <a16:creationId xmlns:a16="http://schemas.microsoft.com/office/drawing/2014/main" id="{5271A857-4C98-4666-A43F-B7737EF06779}"/>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88856" y="2458175"/>
            <a:ext cx="2058868" cy="757978"/>
          </a:xfrm>
          <a:prstGeom prst="rect">
            <a:avLst/>
          </a:prstGeom>
        </p:spPr>
      </p:pic>
      <p:pic>
        <p:nvPicPr>
          <p:cNvPr id="102" name="Graphic 101">
            <a:extLst>
              <a:ext uri="{FF2B5EF4-FFF2-40B4-BE49-F238E27FC236}">
                <a16:creationId xmlns:a16="http://schemas.microsoft.com/office/drawing/2014/main" id="{02049F88-797F-45CE-8A54-113F39C9C1C5}"/>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05880" y="5418597"/>
            <a:ext cx="547378" cy="889005"/>
          </a:xfrm>
          <a:prstGeom prst="rect">
            <a:avLst/>
          </a:prstGeom>
        </p:spPr>
      </p:pic>
      <p:pic>
        <p:nvPicPr>
          <p:cNvPr id="103" name="Picture 102">
            <a:extLst>
              <a:ext uri="{FF2B5EF4-FFF2-40B4-BE49-F238E27FC236}">
                <a16:creationId xmlns:a16="http://schemas.microsoft.com/office/drawing/2014/main" id="{A3D2D013-0F37-4025-BDC9-79A8B795B0E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398024" y="2345443"/>
            <a:ext cx="1513155" cy="458862"/>
          </a:xfrm>
          <a:prstGeom prst="rect">
            <a:avLst/>
          </a:prstGeom>
        </p:spPr>
      </p:pic>
      <p:pic>
        <p:nvPicPr>
          <p:cNvPr id="104" name="Picture 103">
            <a:extLst>
              <a:ext uri="{FF2B5EF4-FFF2-40B4-BE49-F238E27FC236}">
                <a16:creationId xmlns:a16="http://schemas.microsoft.com/office/drawing/2014/main" id="{B73D1ED4-BE8A-4569-A3C1-8EC2B7C6958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0401" y="2753532"/>
            <a:ext cx="952400" cy="952400"/>
          </a:xfrm>
          <a:prstGeom prst="rect">
            <a:avLst/>
          </a:prstGeom>
        </p:spPr>
      </p:pic>
      <p:pic>
        <p:nvPicPr>
          <p:cNvPr id="105" name="Picture 104">
            <a:extLst>
              <a:ext uri="{FF2B5EF4-FFF2-40B4-BE49-F238E27FC236}">
                <a16:creationId xmlns:a16="http://schemas.microsoft.com/office/drawing/2014/main" id="{2F130809-9C62-4EC0-B955-BFB7499973D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56146" y="5323668"/>
            <a:ext cx="1427556" cy="526361"/>
          </a:xfrm>
          <a:prstGeom prst="rect">
            <a:avLst/>
          </a:prstGeom>
        </p:spPr>
      </p:pic>
      <p:pic>
        <p:nvPicPr>
          <p:cNvPr id="106" name="Picture 105">
            <a:extLst>
              <a:ext uri="{FF2B5EF4-FFF2-40B4-BE49-F238E27FC236}">
                <a16:creationId xmlns:a16="http://schemas.microsoft.com/office/drawing/2014/main" id="{AA0C427E-DB41-44A3-B9A4-FAE3D3364C32}"/>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22139" y="5201974"/>
            <a:ext cx="1389602" cy="629229"/>
          </a:xfrm>
          <a:prstGeom prst="rect">
            <a:avLst/>
          </a:prstGeom>
        </p:spPr>
      </p:pic>
      <p:pic>
        <p:nvPicPr>
          <p:cNvPr id="107" name="Picture 106">
            <a:extLst>
              <a:ext uri="{FF2B5EF4-FFF2-40B4-BE49-F238E27FC236}">
                <a16:creationId xmlns:a16="http://schemas.microsoft.com/office/drawing/2014/main" id="{435D7CA1-F2F9-4429-A265-83B091AF307D}"/>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78910" y="4680622"/>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777FC23F-0AD7-4F8E-9333-ED6CD276A2CF}"/>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75793" y="1505119"/>
            <a:ext cx="1735948" cy="692889"/>
          </a:xfrm>
          <a:prstGeom prst="rect">
            <a:avLst/>
          </a:prstGeom>
        </p:spPr>
      </p:pic>
      <p:pic>
        <p:nvPicPr>
          <p:cNvPr id="109" name="Graphic 108">
            <a:extLst>
              <a:ext uri="{FF2B5EF4-FFF2-40B4-BE49-F238E27FC236}">
                <a16:creationId xmlns:a16="http://schemas.microsoft.com/office/drawing/2014/main" id="{929FC5AA-6C52-443D-A333-986C7E81E22C}"/>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84745" y="5295224"/>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DA195A75-2F8F-407C-9043-3D24C58626BF}"/>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84411" y="2884368"/>
            <a:ext cx="1443521" cy="299183"/>
          </a:xfrm>
          <a:prstGeom prst="rect">
            <a:avLst/>
          </a:prstGeom>
        </p:spPr>
      </p:pic>
      <p:pic>
        <p:nvPicPr>
          <p:cNvPr id="111" name="Picture 110">
            <a:extLst>
              <a:ext uri="{FF2B5EF4-FFF2-40B4-BE49-F238E27FC236}">
                <a16:creationId xmlns:a16="http://schemas.microsoft.com/office/drawing/2014/main" id="{2B7B14E3-26CF-4851-80E1-973AB5A04E78}"/>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0748" y="2182372"/>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05B90A59-A2BD-4FA6-8230-7AEDE7A9E864}"/>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60976" y="2538590"/>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7C1DBDF2-F0D1-48BE-A15F-15CFC8A883F2}"/>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88856" y="1499203"/>
            <a:ext cx="1559246" cy="852852"/>
          </a:xfrm>
          <a:prstGeom prst="rect">
            <a:avLst/>
          </a:prstGeom>
        </p:spPr>
      </p:pic>
      <p:pic>
        <p:nvPicPr>
          <p:cNvPr id="114" name="Picture 113">
            <a:extLst>
              <a:ext uri="{FF2B5EF4-FFF2-40B4-BE49-F238E27FC236}">
                <a16:creationId xmlns:a16="http://schemas.microsoft.com/office/drawing/2014/main" id="{3D1CDA6E-72EC-45A0-A4F2-B6F8B1F037AA}"/>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098455" y="926425"/>
            <a:ext cx="1830352" cy="457588"/>
          </a:xfrm>
          <a:prstGeom prst="rect">
            <a:avLst/>
          </a:prstGeom>
        </p:spPr>
      </p:pic>
      <p:sp>
        <p:nvSpPr>
          <p:cNvPr id="115" name="Rectangle 114">
            <a:extLst>
              <a:ext uri="{FF2B5EF4-FFF2-40B4-BE49-F238E27FC236}">
                <a16:creationId xmlns:a16="http://schemas.microsoft.com/office/drawing/2014/main" id="{A9983202-F60D-4F9C-923C-0DC8AD1BE6C7}"/>
              </a:ext>
            </a:extLst>
          </p:cNvPr>
          <p:cNvSpPr/>
          <p:nvPr userDrawn="1"/>
        </p:nvSpPr>
        <p:spPr bwMode="auto">
          <a:xfrm>
            <a:off x="4111096" y="3617463"/>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47048F57-66CD-4D90-A7A9-FE1F4E9B2AD7}"/>
              </a:ext>
            </a:extLst>
          </p:cNvPr>
          <p:cNvSpPr/>
          <p:nvPr userDrawn="1"/>
        </p:nvSpPr>
        <p:spPr bwMode="auto">
          <a:xfrm>
            <a:off x="90255" y="3958289"/>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42EBDED6-56DB-4F00-BFAF-3D0CF28D8465}"/>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88856" y="3322274"/>
            <a:ext cx="841181" cy="437414"/>
          </a:xfrm>
          <a:prstGeom prst="rect">
            <a:avLst/>
          </a:prstGeom>
        </p:spPr>
      </p:pic>
      <p:pic>
        <p:nvPicPr>
          <p:cNvPr id="118" name="Picture 117">
            <a:extLst>
              <a:ext uri="{FF2B5EF4-FFF2-40B4-BE49-F238E27FC236}">
                <a16:creationId xmlns:a16="http://schemas.microsoft.com/office/drawing/2014/main" id="{B198E98B-9CDC-4BFD-AFC8-ED5AF570BAC8}"/>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26093" y="3183992"/>
            <a:ext cx="1529274" cy="582057"/>
          </a:xfrm>
          <a:prstGeom prst="rect">
            <a:avLst/>
          </a:prstGeom>
        </p:spPr>
      </p:pic>
    </p:spTree>
    <p:extLst>
      <p:ext uri="{BB962C8B-B14F-4D97-AF65-F5344CB8AC3E}">
        <p14:creationId xmlns:p14="http://schemas.microsoft.com/office/powerpoint/2010/main" val="2986125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9DC598-AE82-4419-AE4D-56EB00CEB7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344" t="5209" r="19352" b="5887"/>
          <a:stretch/>
        </p:blipFill>
        <p:spPr>
          <a:xfrm>
            <a:off x="636354" y="1470085"/>
            <a:ext cx="1569964" cy="4347803"/>
          </a:xfrm>
          <a:prstGeom prst="rect">
            <a:avLst/>
          </a:prstGeom>
        </p:spPr>
      </p:pic>
      <p:pic>
        <p:nvPicPr>
          <p:cNvPr id="18" name="Picture 17">
            <a:extLst>
              <a:ext uri="{FF2B5EF4-FFF2-40B4-BE49-F238E27FC236}">
                <a16:creationId xmlns:a16="http://schemas.microsoft.com/office/drawing/2014/main" id="{3508756D-DA34-4BC8-B004-2DFBE96F86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440" r="710"/>
          <a:stretch/>
        </p:blipFill>
        <p:spPr>
          <a:xfrm>
            <a:off x="3374901" y="1440460"/>
            <a:ext cx="2028700" cy="4287814"/>
          </a:xfrm>
          <a:prstGeom prst="rect">
            <a:avLst/>
          </a:prstGeom>
        </p:spPr>
      </p:pic>
      <p:pic>
        <p:nvPicPr>
          <p:cNvPr id="24" name="Picture 23">
            <a:extLst>
              <a:ext uri="{FF2B5EF4-FFF2-40B4-BE49-F238E27FC236}">
                <a16:creationId xmlns:a16="http://schemas.microsoft.com/office/drawing/2014/main" id="{2A5696B3-F9D1-423F-BA4A-F1ECDA13414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794" t="10158" r="18493" b="4292"/>
          <a:stretch/>
        </p:blipFill>
        <p:spPr>
          <a:xfrm>
            <a:off x="8794013" y="1440460"/>
            <a:ext cx="1594007" cy="4287814"/>
          </a:xfrm>
          <a:prstGeom prst="rect">
            <a:avLst/>
          </a:prstGeom>
        </p:spPr>
      </p:pic>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9696" y="1444924"/>
            <a:ext cx="1518222" cy="4283350"/>
          </a:xfrm>
          <a:prstGeom prst="rect">
            <a:avLst/>
          </a:prstGeom>
        </p:spPr>
      </p:pic>
      <p:sp>
        <p:nvSpPr>
          <p:cNvPr id="19" name="TextBox 18"/>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9" name="Picture 8" descr="A picture containing clothing&#10;&#10;Description generated with very high confidence">
            <a:extLst>
              <a:ext uri="{FF2B5EF4-FFF2-40B4-BE49-F238E27FC236}">
                <a16:creationId xmlns:a16="http://schemas.microsoft.com/office/drawing/2014/main" id="{9E38E0D7-97F6-48BB-A9BB-E144DA9DA95F}"/>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1233"/>
          <a:stretch/>
        </p:blipFill>
        <p:spPr>
          <a:xfrm>
            <a:off x="1767814" y="2518755"/>
            <a:ext cx="2288713" cy="4224925"/>
          </a:xfrm>
          <a:prstGeom prst="rect">
            <a:avLst/>
          </a:prstGeom>
        </p:spPr>
      </p:pic>
      <p:pic>
        <p:nvPicPr>
          <p:cNvPr id="13" name="Picture 12">
            <a:extLst>
              <a:ext uri="{FF2B5EF4-FFF2-40B4-BE49-F238E27FC236}">
                <a16:creationId xmlns:a16="http://schemas.microsoft.com/office/drawing/2014/main" id="{632226BB-70FB-4950-BB08-5E4640F541F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4817" t="6739" r="18280" b="4356"/>
          <a:stretch/>
        </p:blipFill>
        <p:spPr>
          <a:xfrm>
            <a:off x="10030852" y="2443942"/>
            <a:ext cx="1659268" cy="4347803"/>
          </a:xfrm>
          <a:prstGeom prst="rect">
            <a:avLst/>
          </a:prstGeom>
        </p:spPr>
      </p:pic>
      <p:pic>
        <p:nvPicPr>
          <p:cNvPr id="15" name="Picture 14">
            <a:extLst>
              <a:ext uri="{FF2B5EF4-FFF2-40B4-BE49-F238E27FC236}">
                <a16:creationId xmlns:a16="http://schemas.microsoft.com/office/drawing/2014/main" id="{5A236106-1574-45CD-B3EE-0B2FA8D71DB5}"/>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257" t="934" r="2233" b="1273"/>
          <a:stretch/>
        </p:blipFill>
        <p:spPr>
          <a:xfrm>
            <a:off x="4441422" y="2369127"/>
            <a:ext cx="2676698" cy="4365773"/>
          </a:xfrm>
          <a:prstGeom prst="rect">
            <a:avLst/>
          </a:prstGeom>
        </p:spPr>
      </p:pic>
      <p:pic>
        <p:nvPicPr>
          <p:cNvPr id="20" name="Picture 19">
            <a:extLst>
              <a:ext uri="{FF2B5EF4-FFF2-40B4-BE49-F238E27FC236}">
                <a16:creationId xmlns:a16="http://schemas.microsoft.com/office/drawing/2014/main" id="{AB6AC728-3EB8-4505-919B-FFB5EF23CD4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1" name="Picture 2" descr="http://www.mhalliday.co.uk/wp/wp-content/uploads/2014/09/mbcs-logo-colour-small.png">
            <a:extLst>
              <a:ext uri="{FF2B5EF4-FFF2-40B4-BE49-F238E27FC236}">
                <a16:creationId xmlns:a16="http://schemas.microsoft.com/office/drawing/2014/main" id="{18933130-94A0-4FD9-BAC9-2A848B7D29FA}"/>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401186E-1639-4141-BE23-3132D9E298C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242705" y="5858710"/>
            <a:ext cx="525714" cy="876190"/>
          </a:xfrm>
          <a:prstGeom prst="rect">
            <a:avLst/>
          </a:prstGeom>
          <a:ln w="12700">
            <a:solidFill>
              <a:schemeClr val="bg1"/>
            </a:solidFill>
          </a:ln>
        </p:spPr>
      </p:pic>
      <p:pic>
        <p:nvPicPr>
          <p:cNvPr id="23" name="Picture 22">
            <a:extLst>
              <a:ext uri="{FF2B5EF4-FFF2-40B4-BE49-F238E27FC236}">
                <a16:creationId xmlns:a16="http://schemas.microsoft.com/office/drawing/2014/main" id="{2F3A80CC-9858-4062-9502-2912063F64F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91629" y="5858710"/>
            <a:ext cx="525714" cy="876190"/>
          </a:xfrm>
          <a:prstGeom prst="rect">
            <a:avLst/>
          </a:prstGeom>
          <a:ln w="12700">
            <a:solidFill>
              <a:schemeClr val="bg1"/>
            </a:solidFill>
          </a:ln>
        </p:spPr>
      </p:pic>
      <p:pic>
        <p:nvPicPr>
          <p:cNvPr id="25" name="Picture 24">
            <a:extLst>
              <a:ext uri="{FF2B5EF4-FFF2-40B4-BE49-F238E27FC236}">
                <a16:creationId xmlns:a16="http://schemas.microsoft.com/office/drawing/2014/main" id="{358BF02D-2C74-4FD1-94DB-9E9C3AE1A84B}"/>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3517" t="7158" r="19209" b="4325"/>
          <a:stretch/>
        </p:blipFill>
        <p:spPr>
          <a:xfrm>
            <a:off x="7366804" y="2518755"/>
            <a:ext cx="1960439" cy="4283350"/>
          </a:xfrm>
          <a:prstGeom prst="rect">
            <a:avLst/>
          </a:prstGeom>
        </p:spPr>
      </p:pic>
      <p:pic>
        <p:nvPicPr>
          <p:cNvPr id="26" name="Picture 25">
            <a:extLst>
              <a:ext uri="{FF2B5EF4-FFF2-40B4-BE49-F238E27FC236}">
                <a16:creationId xmlns:a16="http://schemas.microsoft.com/office/drawing/2014/main" id="{EE0748BB-0623-4C7C-B9DB-2E035D92CD15}"/>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539305" y="5858710"/>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7CAE5CB-EF7D-4152-9BDF-AC0D658E5EFB}"/>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194651"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8037" y="1895649"/>
            <a:ext cx="1587244" cy="4812525"/>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3853" y="1901433"/>
            <a:ext cx="1771321" cy="4812525"/>
          </a:xfrm>
          <a:prstGeom prst="rect">
            <a:avLst/>
          </a:prstGeom>
        </p:spPr>
      </p:pic>
      <p:pic>
        <p:nvPicPr>
          <p:cNvPr id="4" name="Picture 3">
            <a:extLst>
              <a:ext uri="{FF2B5EF4-FFF2-40B4-BE49-F238E27FC236}">
                <a16:creationId xmlns:a16="http://schemas.microsoft.com/office/drawing/2014/main" id="{71E86A4A-D447-45EB-8925-CDA33CB6FD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56257" y="2023710"/>
            <a:ext cx="1736644" cy="4681941"/>
          </a:xfrm>
          <a:prstGeom prst="rect">
            <a:avLst/>
          </a:prstGeom>
        </p:spPr>
      </p:pic>
      <p:sp>
        <p:nvSpPr>
          <p:cNvPr id="9" name="TextBox 8">
            <a:extLst>
              <a:ext uri="{FF2B5EF4-FFF2-40B4-BE49-F238E27FC236}">
                <a16:creationId xmlns:a16="http://schemas.microsoft.com/office/drawing/2014/main" id="{394F5D97-66F7-40B9-BFAD-2555BD8F6BBD}"/>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pic>
        <p:nvPicPr>
          <p:cNvPr id="19" name="Picture 18">
            <a:extLst>
              <a:ext uri="{FF2B5EF4-FFF2-40B4-BE49-F238E27FC236}">
                <a16:creationId xmlns:a16="http://schemas.microsoft.com/office/drawing/2014/main" id="{FF18F7D3-ED78-4118-B9E5-4C8986062B8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94876" y="2050226"/>
            <a:ext cx="1674551" cy="4657948"/>
          </a:xfrm>
          <a:prstGeom prst="rect">
            <a:avLst/>
          </a:prstGeom>
        </p:spPr>
      </p:pic>
    </p:spTree>
    <p:extLst>
      <p:ext uri="{BB962C8B-B14F-4D97-AF65-F5344CB8AC3E}">
        <p14:creationId xmlns:p14="http://schemas.microsoft.com/office/powerpoint/2010/main" val="25566947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25" name="Picture 2" descr="http://www.mhalliday.co.uk/wp/wp-content/uploads/2014/09/mbcs-logo-colour-small.png">
            <a:extLst>
              <a:ext uri="{FF2B5EF4-FFF2-40B4-BE49-F238E27FC236}">
                <a16:creationId xmlns:a16="http://schemas.microsoft.com/office/drawing/2014/main" id="{2AF2A9DF-3834-4559-BF16-755D4834B4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person with collar shirt&#10;&#10;Description generated with high confidence">
            <a:extLst>
              <a:ext uri="{FF2B5EF4-FFF2-40B4-BE49-F238E27FC236}">
                <a16:creationId xmlns:a16="http://schemas.microsoft.com/office/drawing/2014/main" id="{99661825-ACED-4743-904F-2856DBAA80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2002" y="1387366"/>
            <a:ext cx="1343594" cy="4025450"/>
          </a:xfrm>
          <a:prstGeom prst="rect">
            <a:avLst/>
          </a:prstGeom>
        </p:spPr>
      </p:pic>
      <p:pic>
        <p:nvPicPr>
          <p:cNvPr id="27" name="Picture 26" descr="A person wearing a suit and tie&#10;&#10;Description generated with very high confidence">
            <a:extLst>
              <a:ext uri="{FF2B5EF4-FFF2-40B4-BE49-F238E27FC236}">
                <a16:creationId xmlns:a16="http://schemas.microsoft.com/office/drawing/2014/main" id="{ABA3772B-199E-4F1C-957A-E1059BA5BE6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07866" y="1387366"/>
            <a:ext cx="1383304" cy="4055237"/>
          </a:xfrm>
          <a:prstGeom prst="rect">
            <a:avLst/>
          </a:prstGeom>
        </p:spPr>
      </p:pic>
      <p:pic>
        <p:nvPicPr>
          <p:cNvPr id="28" name="Picture 27">
            <a:extLst>
              <a:ext uri="{FF2B5EF4-FFF2-40B4-BE49-F238E27FC236}">
                <a16:creationId xmlns:a16="http://schemas.microsoft.com/office/drawing/2014/main" id="{B65D4917-2EA1-425D-B9D8-04E74AEC27C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244702" y="1340111"/>
            <a:ext cx="1335403" cy="4055237"/>
          </a:xfrm>
          <a:prstGeom prst="rect">
            <a:avLst/>
          </a:prstGeom>
        </p:spPr>
      </p:pic>
      <p:pic>
        <p:nvPicPr>
          <p:cNvPr id="29" name="Picture 28">
            <a:extLst>
              <a:ext uri="{FF2B5EF4-FFF2-40B4-BE49-F238E27FC236}">
                <a16:creationId xmlns:a16="http://schemas.microsoft.com/office/drawing/2014/main" id="{14A25343-8ABA-4598-8E69-F757B3CD85F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82570" y="1478046"/>
            <a:ext cx="2034259" cy="3992370"/>
          </a:xfrm>
          <a:prstGeom prst="rect">
            <a:avLst/>
          </a:prstGeom>
        </p:spPr>
      </p:pic>
      <p:pic>
        <p:nvPicPr>
          <p:cNvPr id="30" name="Picture 29">
            <a:extLst>
              <a:ext uri="{FF2B5EF4-FFF2-40B4-BE49-F238E27FC236}">
                <a16:creationId xmlns:a16="http://schemas.microsoft.com/office/drawing/2014/main" id="{A8290C09-3720-437B-92D0-42A9C91DB61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10494" y="2722860"/>
            <a:ext cx="1397975" cy="4063219"/>
          </a:xfrm>
          <a:prstGeom prst="rect">
            <a:avLst/>
          </a:prstGeom>
        </p:spPr>
      </p:pic>
      <p:pic>
        <p:nvPicPr>
          <p:cNvPr id="31" name="Picture 30">
            <a:extLst>
              <a:ext uri="{FF2B5EF4-FFF2-40B4-BE49-F238E27FC236}">
                <a16:creationId xmlns:a16="http://schemas.microsoft.com/office/drawing/2014/main" id="{E0FD79A8-1491-428F-B79F-C27485703E49}"/>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8652" t="6102" r="21450" b="5641"/>
          <a:stretch/>
        </p:blipFill>
        <p:spPr>
          <a:xfrm>
            <a:off x="777388" y="1263535"/>
            <a:ext cx="1428071" cy="4149281"/>
          </a:xfrm>
          <a:prstGeom prst="rect">
            <a:avLst/>
          </a:prstGeom>
        </p:spPr>
      </p:pic>
      <p:pic>
        <p:nvPicPr>
          <p:cNvPr id="32" name="Picture 31">
            <a:extLst>
              <a:ext uri="{FF2B5EF4-FFF2-40B4-BE49-F238E27FC236}">
                <a16:creationId xmlns:a16="http://schemas.microsoft.com/office/drawing/2014/main" id="{584DF2A5-18C4-4160-A689-D6947A0A8C2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506050" y="1470026"/>
            <a:ext cx="1409292" cy="3942790"/>
          </a:xfrm>
          <a:prstGeom prst="rect">
            <a:avLst/>
          </a:prstGeom>
        </p:spPr>
      </p:pic>
      <p:pic>
        <p:nvPicPr>
          <p:cNvPr id="33" name="Picture 32">
            <a:extLst>
              <a:ext uri="{FF2B5EF4-FFF2-40B4-BE49-F238E27FC236}">
                <a16:creationId xmlns:a16="http://schemas.microsoft.com/office/drawing/2014/main" id="{B1154BD8-691F-46BC-B330-48A41EA3E7A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031717" y="1450233"/>
            <a:ext cx="1636589" cy="3992370"/>
          </a:xfrm>
          <a:prstGeom prst="rect">
            <a:avLst/>
          </a:prstGeom>
        </p:spPr>
      </p:pic>
      <p:pic>
        <p:nvPicPr>
          <p:cNvPr id="34" name="Picture 33">
            <a:extLst>
              <a:ext uri="{FF2B5EF4-FFF2-40B4-BE49-F238E27FC236}">
                <a16:creationId xmlns:a16="http://schemas.microsoft.com/office/drawing/2014/main" id="{AE14F3B1-BFD4-4493-9CC5-B8E77481EEC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17348" t="10531" r="20877" b="4550"/>
          <a:stretch/>
        </p:blipFill>
        <p:spPr>
          <a:xfrm>
            <a:off x="3240598" y="2834905"/>
            <a:ext cx="1472802" cy="3992370"/>
          </a:xfrm>
          <a:prstGeom prst="rect">
            <a:avLst/>
          </a:prstGeom>
        </p:spPr>
      </p:pic>
      <p:pic>
        <p:nvPicPr>
          <p:cNvPr id="36" name="Picture 35">
            <a:extLst>
              <a:ext uri="{FF2B5EF4-FFF2-40B4-BE49-F238E27FC236}">
                <a16:creationId xmlns:a16="http://schemas.microsoft.com/office/drawing/2014/main" id="{C0589EA7-5CAE-419E-A8C6-5C1E20782DE7}"/>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18140" t="5502" r="20114" b="5755"/>
          <a:stretch/>
        </p:blipFill>
        <p:spPr>
          <a:xfrm>
            <a:off x="5077958" y="2477193"/>
            <a:ext cx="1534931" cy="4350082"/>
          </a:xfrm>
          <a:prstGeom prst="rect">
            <a:avLst/>
          </a:prstGeom>
        </p:spPr>
      </p:pic>
      <p:pic>
        <p:nvPicPr>
          <p:cNvPr id="37" name="Picture 36">
            <a:extLst>
              <a:ext uri="{FF2B5EF4-FFF2-40B4-BE49-F238E27FC236}">
                <a16:creationId xmlns:a16="http://schemas.microsoft.com/office/drawing/2014/main" id="{BAA07F51-D281-4D65-B97F-9C9E2C67C09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1651" t="7207" r="16714" b="4552"/>
          <a:stretch/>
        </p:blipFill>
        <p:spPr>
          <a:xfrm>
            <a:off x="8459083" y="2681666"/>
            <a:ext cx="1468469" cy="4145609"/>
          </a:xfrm>
          <a:prstGeom prst="rect">
            <a:avLst/>
          </a:prstGeom>
        </p:spPr>
      </p:pic>
      <p:pic>
        <p:nvPicPr>
          <p:cNvPr id="38" name="Picture 37">
            <a:extLst>
              <a:ext uri="{FF2B5EF4-FFF2-40B4-BE49-F238E27FC236}">
                <a16:creationId xmlns:a16="http://schemas.microsoft.com/office/drawing/2014/main" id="{2C48E950-183F-4C30-B7FA-B507851533D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21551" t="9226" r="22469" b="4873"/>
          <a:stretch/>
        </p:blipFill>
        <p:spPr>
          <a:xfrm>
            <a:off x="10113721" y="2593571"/>
            <a:ext cx="1409292" cy="4264429"/>
          </a:xfrm>
          <a:prstGeom prst="rect">
            <a:avLst/>
          </a:prstGeom>
        </p:spPr>
      </p:pic>
      <p:pic>
        <p:nvPicPr>
          <p:cNvPr id="39" name="Picture 38">
            <a:extLst>
              <a:ext uri="{FF2B5EF4-FFF2-40B4-BE49-F238E27FC236}">
                <a16:creationId xmlns:a16="http://schemas.microsoft.com/office/drawing/2014/main" id="{66623EA7-DB64-409D-A0FE-C396FD6D6C1B}"/>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21163" t="9240" r="21047" b="3290"/>
          <a:stretch/>
        </p:blipFill>
        <p:spPr>
          <a:xfrm>
            <a:off x="1654548" y="2651761"/>
            <a:ext cx="1409292" cy="4206239"/>
          </a:xfrm>
          <a:prstGeom prst="rect">
            <a:avLst/>
          </a:prstGeom>
        </p:spPr>
      </p:pic>
      <p:pic>
        <p:nvPicPr>
          <p:cNvPr id="40" name="Picture 39">
            <a:extLst>
              <a:ext uri="{FF2B5EF4-FFF2-40B4-BE49-F238E27FC236}">
                <a16:creationId xmlns:a16="http://schemas.microsoft.com/office/drawing/2014/main" id="{CEBE9331-0263-406A-AD33-8FF35AE21B3A}"/>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3002" t="7865" r="8749" b="5196"/>
          <a:stretch/>
        </p:blipFill>
        <p:spPr>
          <a:xfrm>
            <a:off x="25878" y="2651761"/>
            <a:ext cx="1428072" cy="4206240"/>
          </a:xfrm>
          <a:prstGeom prst="rect">
            <a:avLst/>
          </a:prstGeom>
        </p:spPr>
      </p:pic>
      <p:sp>
        <p:nvSpPr>
          <p:cNvPr id="41" name="TextBox 40">
            <a:extLst>
              <a:ext uri="{FF2B5EF4-FFF2-40B4-BE49-F238E27FC236}">
                <a16:creationId xmlns:a16="http://schemas.microsoft.com/office/drawing/2014/main" id="{33915EA3-3E1F-43E8-B3AA-7BC4545D233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42" name="Picture 41">
            <a:extLst>
              <a:ext uri="{FF2B5EF4-FFF2-40B4-BE49-F238E27FC236}">
                <a16:creationId xmlns:a16="http://schemas.microsoft.com/office/drawing/2014/main" id="{44C9E14F-7FBA-4147-B69F-A6FC9C29365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564124" y="5781722"/>
            <a:ext cx="525714" cy="876190"/>
          </a:xfrm>
          <a:prstGeom prst="rect">
            <a:avLst/>
          </a:prstGeom>
          <a:ln w="12700">
            <a:solidFill>
              <a:schemeClr val="bg1"/>
            </a:solidFill>
          </a:ln>
        </p:spPr>
      </p:pic>
    </p:spTree>
    <p:extLst>
      <p:ext uri="{BB962C8B-B14F-4D97-AF65-F5344CB8AC3E}">
        <p14:creationId xmlns:p14="http://schemas.microsoft.com/office/powerpoint/2010/main" val="31161104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2" name="Picture 4" descr="http://www.gbbuk.com/wp-content/uploads/2012/10/CharteredEngineerC3.png">
            <a:extLst>
              <a:ext uri="{FF2B5EF4-FFF2-40B4-BE49-F238E27FC236}">
                <a16:creationId xmlns:a16="http://schemas.microsoft.com/office/drawing/2014/main" id="{A51DF6FE-45D2-4058-9577-8596EAFC4E4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DB516CF-81AF-48A7-9830-6044093ADC4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58" t="9328" r="20582" b="5301"/>
          <a:stretch/>
        </p:blipFill>
        <p:spPr>
          <a:xfrm>
            <a:off x="7758195" y="1837112"/>
            <a:ext cx="1782252" cy="4897629"/>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F89B5CF8-1CB1-41C2-8AFB-C1873377F51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7267" y="1768895"/>
            <a:ext cx="2691895" cy="4907949"/>
          </a:xfrm>
          <a:prstGeom prst="rect">
            <a:avLst/>
          </a:prstGeom>
        </p:spPr>
      </p:pic>
      <p:pic>
        <p:nvPicPr>
          <p:cNvPr id="17" name="Picture 2" descr="http://www.mhalliday.co.uk/wp/wp-content/uploads/2014/09/mbcs-logo-colour-small.png">
            <a:extLst>
              <a:ext uri="{FF2B5EF4-FFF2-40B4-BE49-F238E27FC236}">
                <a16:creationId xmlns:a16="http://schemas.microsoft.com/office/drawing/2014/main" id="{77574BEC-A766-47FF-B742-C92D9D0DEE4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6F8C60-6BD1-412A-A656-6AF381CBAC8E}"/>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21" name="Picture 20">
            <a:extLst>
              <a:ext uri="{FF2B5EF4-FFF2-40B4-BE49-F238E27FC236}">
                <a16:creationId xmlns:a16="http://schemas.microsoft.com/office/drawing/2014/main" id="{0935D79F-C018-41AD-8A12-6217D91D7B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197157" y="5805491"/>
            <a:ext cx="525714" cy="876190"/>
          </a:xfrm>
          <a:prstGeom prst="rect">
            <a:avLst/>
          </a:prstGeom>
          <a:ln w="12700">
            <a:solidFill>
              <a:schemeClr val="bg1"/>
            </a:solidFill>
          </a:ln>
        </p:spPr>
      </p:pic>
      <p:pic>
        <p:nvPicPr>
          <p:cNvPr id="22" name="Picture 21">
            <a:extLst>
              <a:ext uri="{FF2B5EF4-FFF2-40B4-BE49-F238E27FC236}">
                <a16:creationId xmlns:a16="http://schemas.microsoft.com/office/drawing/2014/main" id="{B32BB1CE-1EA7-4AA0-BB87-5FF909249C0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25131" y="1768895"/>
            <a:ext cx="1886978" cy="4970661"/>
          </a:xfrm>
          <a:prstGeom prst="rect">
            <a:avLst/>
          </a:prstGeom>
        </p:spPr>
      </p:pic>
      <p:pic>
        <p:nvPicPr>
          <p:cNvPr id="26" name="Picture 25">
            <a:extLst>
              <a:ext uri="{FF2B5EF4-FFF2-40B4-BE49-F238E27FC236}">
                <a16:creationId xmlns:a16="http://schemas.microsoft.com/office/drawing/2014/main" id="{3DB9A727-C14A-4EEC-BCBF-4201BD68E2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2745" y="5800654"/>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400788F2-4A79-4722-BFDF-025476EA39B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891193" y="1837112"/>
            <a:ext cx="1782252" cy="4897629"/>
          </a:xfrm>
          <a:prstGeom prst="rect">
            <a:avLst/>
          </a:prstGeom>
        </p:spPr>
      </p:pic>
      <p:pic>
        <p:nvPicPr>
          <p:cNvPr id="28" name="Picture 27" descr="A close up of a mask&#10;&#10;Description generated with high confidence">
            <a:extLst>
              <a:ext uri="{FF2B5EF4-FFF2-40B4-BE49-F238E27FC236}">
                <a16:creationId xmlns:a16="http://schemas.microsoft.com/office/drawing/2014/main" id="{3A3C0F89-71D4-4ADE-9D27-02D4B0BAC6C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71048" y="1837111"/>
            <a:ext cx="1682917" cy="4897629"/>
          </a:xfrm>
          <a:prstGeom prst="rect">
            <a:avLst/>
          </a:prstGeom>
        </p:spPr>
      </p:pic>
      <p:pic>
        <p:nvPicPr>
          <p:cNvPr id="29" name="Picture 28">
            <a:extLst>
              <a:ext uri="{FF2B5EF4-FFF2-40B4-BE49-F238E27FC236}">
                <a16:creationId xmlns:a16="http://schemas.microsoft.com/office/drawing/2014/main" id="{F15D7292-90EE-44F1-AB5E-803BD0CBEC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70079"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09AD48-797A-4CB6-A939-ECF6CE9403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8" name="Picture 7">
            <a:extLst>
              <a:ext uri="{FF2B5EF4-FFF2-40B4-BE49-F238E27FC236}">
                <a16:creationId xmlns:a16="http://schemas.microsoft.com/office/drawing/2014/main" id="{B1F586D1-E15B-4814-AEAE-582913996C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9" name="Picture 8">
            <a:extLst>
              <a:ext uri="{FF2B5EF4-FFF2-40B4-BE49-F238E27FC236}">
                <a16:creationId xmlns:a16="http://schemas.microsoft.com/office/drawing/2014/main" id="{BB22DE95-A77B-4912-B84B-9B54F3C96B4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10" name="Picture 9">
            <a:extLst>
              <a:ext uri="{FF2B5EF4-FFF2-40B4-BE49-F238E27FC236}">
                <a16:creationId xmlns:a16="http://schemas.microsoft.com/office/drawing/2014/main" id="{5E8F1533-3A65-4300-831F-870D28C7BA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00944" y="1990941"/>
            <a:ext cx="1958947" cy="4737918"/>
          </a:xfrm>
          <a:prstGeom prst="rect">
            <a:avLst/>
          </a:prstGeom>
        </p:spPr>
      </p:pic>
      <p:pic>
        <p:nvPicPr>
          <p:cNvPr id="3" name="Picture 2">
            <a:extLst>
              <a:ext uri="{FF2B5EF4-FFF2-40B4-BE49-F238E27FC236}">
                <a16:creationId xmlns:a16="http://schemas.microsoft.com/office/drawing/2014/main" id="{3DBA45ED-438E-4490-9C58-FCF45E0E39C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17" name="Picture 16">
            <a:extLst>
              <a:ext uri="{FF2B5EF4-FFF2-40B4-BE49-F238E27FC236}">
                <a16:creationId xmlns:a16="http://schemas.microsoft.com/office/drawing/2014/main" id="{89763354-DC7F-4D7D-83B6-ACECB2A52F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18" name="Picture 2" descr="http://www.mhalliday.co.uk/wp/wp-content/uploads/2014/09/mbcs-logo-colour-small.png">
            <a:extLst>
              <a:ext uri="{FF2B5EF4-FFF2-40B4-BE49-F238E27FC236}">
                <a16:creationId xmlns:a16="http://schemas.microsoft.com/office/drawing/2014/main" id="{153BC304-6811-42A3-A5D2-204810783384}"/>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0FDC34-4965-487A-9F4E-8345B1CB75ED}"/>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12" name="TextBox 11">
            <a:extLst>
              <a:ext uri="{FF2B5EF4-FFF2-40B4-BE49-F238E27FC236}">
                <a16:creationId xmlns:a16="http://schemas.microsoft.com/office/drawing/2014/main" id="{B1F4F0C9-ADE2-4FA1-B397-62284CF0F88F}"/>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4" name="Picture 13">
            <a:extLst>
              <a:ext uri="{FF2B5EF4-FFF2-40B4-BE49-F238E27FC236}">
                <a16:creationId xmlns:a16="http://schemas.microsoft.com/office/drawing/2014/main" id="{FD85B18D-C250-499F-9000-931FF23FF7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T Team">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418" t="7765" r="14838" b="3845"/>
          <a:stretch/>
        </p:blipFill>
        <p:spPr>
          <a:xfrm>
            <a:off x="3771973" y="1729047"/>
            <a:ext cx="2138375" cy="5054138"/>
          </a:xfrm>
          <a:prstGeom prst="rect">
            <a:avLst/>
          </a:prstGeom>
        </p:spPr>
      </p:pic>
      <p:pic>
        <p:nvPicPr>
          <p:cNvPr id="33" name="Picture 32"/>
          <p:cNvPicPr>
            <a:picLocks noChangeAspect="1"/>
          </p:cNvPicPr>
          <p:nvPr userDrawn="1"/>
        </p:nvPicPr>
        <p:blipFill rotWithShape="1">
          <a:blip r:embed="rId3">
            <a:extLst>
              <a:ext uri="{28A0092B-C50C-407E-A947-70E740481C1C}">
                <a14:useLocalDpi xmlns:a14="http://schemas.microsoft.com/office/drawing/2010/main" val="0"/>
              </a:ext>
            </a:extLst>
          </a:blip>
          <a:srcRect l="22843" t="6093" r="19727" b="4029"/>
          <a:stretch/>
        </p:blipFill>
        <p:spPr>
          <a:xfrm>
            <a:off x="6096000" y="1878676"/>
            <a:ext cx="2216727" cy="4904509"/>
          </a:xfrm>
          <a:prstGeom prst="rect">
            <a:avLst/>
          </a:prstGeom>
        </p:spPr>
      </p:pic>
      <p:pic>
        <p:nvPicPr>
          <p:cNvPr id="12" name="Picture 11">
            <a:extLst>
              <a:ext uri="{FF2B5EF4-FFF2-40B4-BE49-F238E27FC236}">
                <a16:creationId xmlns:a16="http://schemas.microsoft.com/office/drawing/2014/main" id="{F093F0E3-C562-4EF0-9726-3396D79364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62686" y="5829417"/>
            <a:ext cx="525714" cy="876190"/>
          </a:xfrm>
          <a:prstGeom prst="rect">
            <a:avLst/>
          </a:prstGeom>
          <a:ln w="12700">
            <a:solidFill>
              <a:schemeClr val="bg1"/>
            </a:solidFill>
          </a:ln>
        </p:spPr>
      </p:pic>
      <p:sp>
        <p:nvSpPr>
          <p:cNvPr id="13" name="TextBox 12">
            <a:extLst>
              <a:ext uri="{FF2B5EF4-FFF2-40B4-BE49-F238E27FC236}">
                <a16:creationId xmlns:a16="http://schemas.microsoft.com/office/drawing/2014/main" id="{AF8AB602-115A-44FD-8267-7E795DC790D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spTree>
    <p:extLst>
      <p:ext uri="{BB962C8B-B14F-4D97-AF65-F5344CB8AC3E}">
        <p14:creationId xmlns:p14="http://schemas.microsoft.com/office/powerpoint/2010/main" val="1227515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a:t>Click to add mini-me</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127561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ign">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6F16BE-9E16-46E6-8B1E-671A8DB3C447}"/>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Design</a:t>
            </a:r>
            <a:endParaRPr lang="en-GB" sz="4400">
              <a:solidFill>
                <a:srgbClr val="21B9EC"/>
              </a:solidFill>
              <a:latin typeface="+mj-lt"/>
            </a:endParaRPr>
          </a:p>
        </p:txBody>
      </p:sp>
      <p:pic>
        <p:nvPicPr>
          <p:cNvPr id="4" name="Picture 3">
            <a:extLst>
              <a:ext uri="{FF2B5EF4-FFF2-40B4-BE49-F238E27FC236}">
                <a16:creationId xmlns:a16="http://schemas.microsoft.com/office/drawing/2014/main" id="{19BBAC64-57B1-4E5B-9B27-B2B2CCAF36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945" y="1704109"/>
            <a:ext cx="1720368" cy="4995950"/>
          </a:xfrm>
          <a:prstGeom prst="rect">
            <a:avLst/>
          </a:prstGeom>
        </p:spPr>
      </p:pic>
      <p:pic>
        <p:nvPicPr>
          <p:cNvPr id="5" name="Picture 4" descr="A close up of a womans face&#10;&#10;Description generated with very high confidence">
            <a:extLst>
              <a:ext uri="{FF2B5EF4-FFF2-40B4-BE49-F238E27FC236}">
                <a16:creationId xmlns:a16="http://schemas.microsoft.com/office/drawing/2014/main" id="{C1638B8C-FFFF-4D86-96BA-2F11ED0A83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57521" y="1820173"/>
            <a:ext cx="1813029" cy="4879885"/>
          </a:xfrm>
          <a:prstGeom prst="rect">
            <a:avLst/>
          </a:prstGeom>
        </p:spPr>
      </p:pic>
    </p:spTree>
    <p:extLst>
      <p:ext uri="{BB962C8B-B14F-4D97-AF65-F5344CB8AC3E}">
        <p14:creationId xmlns:p14="http://schemas.microsoft.com/office/powerpoint/2010/main" val="37912998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a:t>Click to edit Agenda</a:t>
            </a:r>
            <a:endParaRPr lang="en-GB"/>
          </a:p>
        </p:txBody>
      </p:sp>
    </p:spTree>
    <p:extLst>
      <p:ext uri="{BB962C8B-B14F-4D97-AF65-F5344CB8AC3E}">
        <p14:creationId xmlns:p14="http://schemas.microsoft.com/office/powerpoint/2010/main" val="12399973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a:t>Click to edit Citation</a:t>
            </a:r>
            <a:endParaRPr lang="en-GB"/>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Quote</a:t>
            </a:r>
          </a:p>
        </p:txBody>
      </p:sp>
    </p:spTree>
    <p:extLst>
      <p:ext uri="{BB962C8B-B14F-4D97-AF65-F5344CB8AC3E}">
        <p14:creationId xmlns:p14="http://schemas.microsoft.com/office/powerpoint/2010/main" val="9942927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userDrawn="1"/>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00F8892-D121-4EE9-BF49-8DEE046D348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8101" y="559008"/>
            <a:ext cx="2920491" cy="533143"/>
          </a:xfrm>
          <a:prstGeom prst="rect">
            <a:avLst/>
          </a:prstGeom>
        </p:spPr>
      </p:pic>
    </p:spTree>
    <p:extLst>
      <p:ext uri="{BB962C8B-B14F-4D97-AF65-F5344CB8AC3E}">
        <p14:creationId xmlns:p14="http://schemas.microsoft.com/office/powerpoint/2010/main" val="5786748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userDrawn="1"/>
        </p:nvSpPr>
        <p:spPr>
          <a:xfrm>
            <a:off x="2060979" y="1170679"/>
            <a:ext cx="2505814" cy="369332"/>
          </a:xfrm>
          <a:prstGeom prst="rect">
            <a:avLst/>
          </a:prstGeom>
          <a:noFill/>
        </p:spPr>
        <p:txBody>
          <a:bodyPr wrap="none" rtlCol="0">
            <a:spAutoFit/>
          </a:bodyPr>
          <a:lstStyle/>
          <a:p>
            <a:r>
              <a:rPr lang="en-GB" sz="1800">
                <a:latin typeface="Segoe UI Light" pitchFamily="34" charset="0"/>
              </a:rPr>
              <a:t>sales@blackmarble.com</a:t>
            </a:r>
          </a:p>
        </p:txBody>
      </p:sp>
      <p:sp>
        <p:nvSpPr>
          <p:cNvPr id="27" name="TextBox 26"/>
          <p:cNvSpPr txBox="1"/>
          <p:nvPr userDrawn="1"/>
        </p:nvSpPr>
        <p:spPr>
          <a:xfrm>
            <a:off x="2060979" y="2182345"/>
            <a:ext cx="2063385" cy="369332"/>
          </a:xfrm>
          <a:prstGeom prst="rect">
            <a:avLst/>
          </a:prstGeom>
          <a:noFill/>
        </p:spPr>
        <p:txBody>
          <a:bodyPr wrap="none" rtlCol="0">
            <a:spAutoFit/>
          </a:bodyPr>
          <a:lstStyle/>
          <a:p>
            <a:r>
              <a:rPr lang="en-GB" sz="1800">
                <a:latin typeface="Segoe UI Light" pitchFamily="34" charset="0"/>
              </a:rPr>
              <a:t>+44 (0)1274 300175</a:t>
            </a:r>
          </a:p>
        </p:txBody>
      </p:sp>
      <p:sp>
        <p:nvSpPr>
          <p:cNvPr id="28" name="TextBox 27"/>
          <p:cNvSpPr txBox="1"/>
          <p:nvPr userDrawn="1"/>
        </p:nvSpPr>
        <p:spPr>
          <a:xfrm>
            <a:off x="2060979" y="3188433"/>
            <a:ext cx="1574470" cy="369332"/>
          </a:xfrm>
          <a:prstGeom prst="rect">
            <a:avLst/>
          </a:prstGeom>
          <a:noFill/>
        </p:spPr>
        <p:txBody>
          <a:bodyPr wrap="none" rtlCol="0">
            <a:spAutoFit/>
          </a:bodyPr>
          <a:lstStyle/>
          <a:p>
            <a:r>
              <a:rPr lang="en-GB" sz="1800">
                <a:latin typeface="Segoe UI Light" pitchFamily="34" charset="0"/>
              </a:rPr>
              <a:t>@</a:t>
            </a:r>
            <a:r>
              <a:rPr lang="en-GB" sz="1800" err="1">
                <a:latin typeface="Segoe UI Light" pitchFamily="34" charset="0"/>
              </a:rPr>
              <a:t>blackmarble</a:t>
            </a:r>
            <a:endParaRPr lang="en-GB" sz="1800">
              <a:latin typeface="Segoe UI Light" pitchFamily="34" charset="0"/>
            </a:endParaRPr>
          </a:p>
        </p:txBody>
      </p:sp>
      <p:sp>
        <p:nvSpPr>
          <p:cNvPr id="29" name="TextBox 28"/>
          <p:cNvSpPr txBox="1"/>
          <p:nvPr userDrawn="1"/>
        </p:nvSpPr>
        <p:spPr>
          <a:xfrm>
            <a:off x="2060979" y="4194521"/>
            <a:ext cx="1831142" cy="369332"/>
          </a:xfrm>
          <a:prstGeom prst="rect">
            <a:avLst/>
          </a:prstGeom>
          <a:noFill/>
        </p:spPr>
        <p:txBody>
          <a:bodyPr wrap="none" rtlCol="0">
            <a:spAutoFit/>
          </a:bodyPr>
          <a:lstStyle/>
          <a:p>
            <a:r>
              <a:rPr lang="en-GB" sz="1800">
                <a:latin typeface="Segoe UI Light" pitchFamily="34" charset="0"/>
              </a:rPr>
              <a:t>Black Marble Ltd.</a:t>
            </a:r>
          </a:p>
        </p:txBody>
      </p:sp>
      <p:sp>
        <p:nvSpPr>
          <p:cNvPr id="30" name="TextBox 29"/>
          <p:cNvSpPr txBox="1"/>
          <p:nvPr userDrawn="1"/>
        </p:nvSpPr>
        <p:spPr>
          <a:xfrm>
            <a:off x="2060979" y="5200609"/>
            <a:ext cx="1417376" cy="369332"/>
          </a:xfrm>
          <a:prstGeom prst="rect">
            <a:avLst/>
          </a:prstGeom>
          <a:noFill/>
        </p:spPr>
        <p:txBody>
          <a:bodyPr wrap="none" rtlCol="0">
            <a:spAutoFit/>
          </a:bodyPr>
          <a:lstStyle/>
          <a:p>
            <a:r>
              <a:rPr lang="en-GB" sz="1800">
                <a:latin typeface="Segoe UI Light" pitchFamily="34" charset="0"/>
              </a:rPr>
              <a:t>Black Marble</a:t>
            </a:r>
          </a:p>
        </p:txBody>
      </p:sp>
      <p:pic>
        <p:nvPicPr>
          <p:cNvPr id="31" name="Picture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userDrawn="1"/>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userDrawn="1"/>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677375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userDrawn="1"/>
        </p:nvSpPr>
        <p:spPr>
          <a:xfrm>
            <a:off x="2060979" y="1170679"/>
            <a:ext cx="2496196" cy="369332"/>
          </a:xfrm>
          <a:prstGeom prst="rect">
            <a:avLst/>
          </a:prstGeom>
          <a:noFill/>
        </p:spPr>
        <p:txBody>
          <a:bodyPr wrap="none" rtlCol="0">
            <a:spAutoFit/>
          </a:bodyPr>
          <a:lstStyle/>
          <a:p>
            <a:r>
              <a:rPr lang="en-GB" sz="1800">
                <a:latin typeface="Segoe UI Light" pitchFamily="34" charset="0"/>
              </a:rPr>
              <a:t>blogs.blackmarble.co.uk</a:t>
            </a:r>
          </a:p>
        </p:txBody>
      </p:sp>
      <p:sp>
        <p:nvSpPr>
          <p:cNvPr id="19" name="TextBox 18"/>
          <p:cNvSpPr txBox="1"/>
          <p:nvPr userDrawn="1"/>
        </p:nvSpPr>
        <p:spPr>
          <a:xfrm>
            <a:off x="2060979" y="2182345"/>
            <a:ext cx="2063385" cy="369332"/>
          </a:xfrm>
          <a:prstGeom prst="rect">
            <a:avLst/>
          </a:prstGeom>
          <a:noFill/>
        </p:spPr>
        <p:txBody>
          <a:bodyPr wrap="none" rtlCol="0">
            <a:spAutoFit/>
          </a:bodyPr>
          <a:lstStyle/>
          <a:p>
            <a:r>
              <a:rPr lang="en-GB" sz="1800">
                <a:latin typeface="Segoe UI Light" pitchFamily="34" charset="0"/>
              </a:rPr>
              <a:t>+44 (0)1274 300175</a:t>
            </a:r>
          </a:p>
        </p:txBody>
      </p:sp>
      <p:sp>
        <p:nvSpPr>
          <p:cNvPr id="20" name="TextBox 19"/>
          <p:cNvSpPr txBox="1"/>
          <p:nvPr userDrawn="1"/>
        </p:nvSpPr>
        <p:spPr>
          <a:xfrm>
            <a:off x="2060979" y="3188433"/>
            <a:ext cx="1574470" cy="369332"/>
          </a:xfrm>
          <a:prstGeom prst="rect">
            <a:avLst/>
          </a:prstGeom>
          <a:noFill/>
        </p:spPr>
        <p:txBody>
          <a:bodyPr wrap="none" rtlCol="0">
            <a:spAutoFit/>
          </a:bodyPr>
          <a:lstStyle/>
          <a:p>
            <a:r>
              <a:rPr lang="en-GB" sz="1800">
                <a:latin typeface="Segoe UI Light" pitchFamily="34" charset="0"/>
              </a:rPr>
              <a:t>@</a:t>
            </a:r>
            <a:r>
              <a:rPr lang="en-GB" sz="1800" err="1">
                <a:latin typeface="Segoe UI Light" pitchFamily="34" charset="0"/>
              </a:rPr>
              <a:t>blackmarble</a:t>
            </a:r>
            <a:endParaRPr lang="en-GB" sz="1800">
              <a:latin typeface="Segoe UI Light" pitchFamily="34" charset="0"/>
            </a:endParaRPr>
          </a:p>
        </p:txBody>
      </p:sp>
      <p:sp>
        <p:nvSpPr>
          <p:cNvPr id="21" name="TextBox 20"/>
          <p:cNvSpPr txBox="1"/>
          <p:nvPr userDrawn="1"/>
        </p:nvSpPr>
        <p:spPr>
          <a:xfrm>
            <a:off x="2060979" y="4194521"/>
            <a:ext cx="1831142" cy="369332"/>
          </a:xfrm>
          <a:prstGeom prst="rect">
            <a:avLst/>
          </a:prstGeom>
          <a:noFill/>
        </p:spPr>
        <p:txBody>
          <a:bodyPr wrap="none" rtlCol="0">
            <a:spAutoFit/>
          </a:bodyPr>
          <a:lstStyle/>
          <a:p>
            <a:r>
              <a:rPr lang="en-GB" sz="1800">
                <a:latin typeface="Segoe UI Light" pitchFamily="34" charset="0"/>
              </a:rPr>
              <a:t>Black Marble Ltd.</a:t>
            </a:r>
          </a:p>
        </p:txBody>
      </p:sp>
      <p:sp>
        <p:nvSpPr>
          <p:cNvPr id="22" name="TextBox 21"/>
          <p:cNvSpPr txBox="1"/>
          <p:nvPr userDrawn="1"/>
        </p:nvSpPr>
        <p:spPr>
          <a:xfrm>
            <a:off x="2060979" y="5200609"/>
            <a:ext cx="1417376" cy="369332"/>
          </a:xfrm>
          <a:prstGeom prst="rect">
            <a:avLst/>
          </a:prstGeom>
          <a:noFill/>
        </p:spPr>
        <p:txBody>
          <a:bodyPr wrap="none" rtlCol="0">
            <a:spAutoFit/>
          </a:bodyPr>
          <a:lstStyle/>
          <a:p>
            <a:r>
              <a:rPr lang="en-GB" sz="1800">
                <a:latin typeface="Segoe UI Light" pitchFamily="34" charset="0"/>
              </a:rPr>
              <a:t>Black Marble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userDrawn="1"/>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39222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3534024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62" y="881972"/>
            <a:ext cx="5029450" cy="4978501"/>
          </a:xfrm>
          <a:prstGeom prst="rect">
            <a:avLst/>
          </a:prstGeom>
        </p:spPr>
      </p:pic>
      <p:sp>
        <p:nvSpPr>
          <p:cNvPr id="16" name="Title 1"/>
          <p:cNvSpPr>
            <a:spLocks noGrp="1"/>
          </p:cNvSpPr>
          <p:nvPr>
            <p:ph type="title" hasCustomPrompt="1"/>
          </p:nvPr>
        </p:nvSpPr>
        <p:spPr>
          <a:xfrm>
            <a:off x="5960225" y="881972"/>
            <a:ext cx="5618018" cy="1325563"/>
          </a:xfrm>
        </p:spPr>
        <p:txBody>
          <a:bodyPr/>
          <a:lstStyle>
            <a:lvl1pPr>
              <a:defRPr/>
            </a:lvl1pPr>
          </a:lstStyle>
          <a:p>
            <a:r>
              <a:rPr lang="en-US"/>
              <a:t>We are recruiting!</a:t>
            </a:r>
            <a:endParaRPr lang="en-GB"/>
          </a:p>
        </p:txBody>
      </p:sp>
      <p:sp>
        <p:nvSpPr>
          <p:cNvPr id="23" name="TextBox 22"/>
          <p:cNvSpPr txBox="1"/>
          <p:nvPr userDrawn="1"/>
        </p:nvSpPr>
        <p:spPr>
          <a:xfrm>
            <a:off x="5960225" y="2162990"/>
            <a:ext cx="5760720" cy="2308324"/>
          </a:xfrm>
          <a:prstGeom prst="rect">
            <a:avLst/>
          </a:prstGeom>
          <a:noFill/>
        </p:spPr>
        <p:txBody>
          <a:bodyPr wrap="square" rtlCol="0">
            <a:spAutoFit/>
          </a:bodyPr>
          <a:lstStyle/>
          <a:p>
            <a:r>
              <a:rPr lang="en-GB" sz="2600" i="0" u="none" strike="noStrike" kern="1200">
                <a:solidFill>
                  <a:srgbClr val="3C3C3B"/>
                </a:solidFill>
                <a:effectLst/>
                <a:latin typeface="+mn-lt"/>
                <a:ea typeface="+mn-ea"/>
                <a:cs typeface="+mn-cs"/>
              </a:rPr>
              <a:t>Interested in a career at Black Marble?</a:t>
            </a:r>
          </a:p>
          <a:p>
            <a:endParaRPr lang="en-GB" sz="2600" i="0" u="none" strike="noStrike" kern="1200">
              <a:solidFill>
                <a:srgbClr val="3C3C3B"/>
              </a:solidFill>
              <a:effectLst/>
              <a:latin typeface="+mn-lt"/>
              <a:ea typeface="+mn-ea"/>
              <a:cs typeface="+mn-cs"/>
            </a:endParaRPr>
          </a:p>
          <a:p>
            <a:r>
              <a:rPr lang="en-GB" sz="2600" i="0" u="none" strike="noStrike" kern="1200">
                <a:solidFill>
                  <a:srgbClr val="3C3C3B"/>
                </a:solidFill>
                <a:effectLst/>
                <a:latin typeface="+mn-lt"/>
                <a:ea typeface="+mn-ea"/>
                <a:cs typeface="+mn-cs"/>
              </a:rPr>
              <a:t>Do you thrive on a challenge?</a:t>
            </a:r>
          </a:p>
          <a:p>
            <a:endParaRPr lang="en-GB" sz="2600" i="0" u="none" strike="noStrike" kern="1200">
              <a:solidFill>
                <a:srgbClr val="3C3C3B"/>
              </a:solidFill>
              <a:effectLst/>
              <a:latin typeface="+mn-lt"/>
              <a:ea typeface="+mn-ea"/>
              <a:cs typeface="+mn-cs"/>
            </a:endParaRPr>
          </a:p>
          <a:p>
            <a:r>
              <a:rPr lang="en-GB" sz="2000" i="0" u="none" strike="noStrike" kern="1200">
                <a:solidFill>
                  <a:srgbClr val="3C3C3B"/>
                </a:solidFill>
                <a:effectLst/>
                <a:latin typeface="+mn-lt"/>
                <a:ea typeface="+mn-ea"/>
                <a:cs typeface="+mn-cs"/>
              </a:rPr>
              <a:t>If you think you could add value to our team; please email your CV and a covering letter to:</a:t>
            </a:r>
            <a:endParaRPr lang="en-GB" sz="2000">
              <a:solidFill>
                <a:srgbClr val="3C3C3B"/>
              </a:solidFill>
            </a:endParaRPr>
          </a:p>
        </p:txBody>
      </p:sp>
      <p:sp>
        <p:nvSpPr>
          <p:cNvPr id="26" name="TextBox 25"/>
          <p:cNvSpPr txBox="1"/>
          <p:nvPr userDrawn="1"/>
        </p:nvSpPr>
        <p:spPr>
          <a:xfrm>
            <a:off x="6633090" y="4971053"/>
            <a:ext cx="2247731" cy="369332"/>
          </a:xfrm>
          <a:prstGeom prst="rect">
            <a:avLst/>
          </a:prstGeom>
          <a:noFill/>
        </p:spPr>
        <p:txBody>
          <a:bodyPr wrap="none" rtlCol="0">
            <a:spAutoFit/>
          </a:bodyPr>
          <a:lstStyle/>
          <a:p>
            <a:r>
              <a:rPr lang="en-GB" sz="1800">
                <a:latin typeface="Segoe UI Light" pitchFamily="34" charset="0"/>
              </a:rPr>
              <a:t>hr@blackmarble.com</a:t>
            </a:r>
          </a:p>
        </p:txBody>
      </p:sp>
      <p:sp>
        <p:nvSpPr>
          <p:cNvPr id="27" name="Oval 26"/>
          <p:cNvSpPr/>
          <p:nvPr userDrawn="1"/>
        </p:nvSpPr>
        <p:spPr>
          <a:xfrm>
            <a:off x="6056390" y="4887622"/>
            <a:ext cx="552228" cy="552226"/>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p:cNvGrpSpPr/>
          <p:nvPr userDrawn="1"/>
        </p:nvGrpSpPr>
        <p:grpSpPr>
          <a:xfrm>
            <a:off x="6172304" y="5054183"/>
            <a:ext cx="344874" cy="217432"/>
            <a:chOff x="1197690" y="1202458"/>
            <a:chExt cx="486359" cy="306635"/>
          </a:xfrm>
        </p:grpSpPr>
        <p:sp>
          <p:nvSpPr>
            <p:cNvPr id="29" name="Isosceles Triangle 28"/>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18946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933939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45092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954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392763242"/>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14164106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8839976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a:t>Speaker Name</a:t>
            </a:r>
            <a:endParaRPr lang="en-GB"/>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a:t>Black Marble</a:t>
            </a:r>
          </a:p>
        </p:txBody>
      </p:sp>
    </p:spTree>
    <p:extLst>
      <p:ext uri="{BB962C8B-B14F-4D97-AF65-F5344CB8AC3E}">
        <p14:creationId xmlns:p14="http://schemas.microsoft.com/office/powerpoint/2010/main" val="207543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a:t>Speaker Name</a:t>
            </a:r>
            <a:endParaRPr lang="en-GB"/>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a:t>Click to add Twitter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a:t>Click to add Email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a:t>Black Marble</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91783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a:t>Speaker Name</a:t>
            </a:r>
            <a:endParaRPr lang="en-GB"/>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a:t>Click to add LinkedIn</a:t>
            </a:r>
          </a:p>
        </p:txBody>
      </p:sp>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419745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a:t>Click to add mini-me</a:t>
            </a:r>
          </a:p>
        </p:txBody>
      </p:sp>
      <p:sp>
        <p:nvSpPr>
          <p:cNvPr id="6" name="Title 1"/>
          <p:cNvSpPr txBox="1">
            <a:spLocks/>
          </p:cNvSpPr>
          <p:nvPr userDrawn="1"/>
        </p:nvSpPr>
        <p:spPr>
          <a:xfrm>
            <a:off x="2630254"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a:t>Speaker Name</a:t>
            </a:r>
            <a:endParaRPr lang="en-GB" sz="3600"/>
          </a:p>
        </p:txBody>
      </p:sp>
      <p:sp>
        <p:nvSpPr>
          <p:cNvPr id="9" name="Text Placeholder 2"/>
          <p:cNvSpPr>
            <a:spLocks noGrp="1"/>
          </p:cNvSpPr>
          <p:nvPr>
            <p:ph type="body" idx="10" hasCustomPrompt="1"/>
          </p:nvPr>
        </p:nvSpPr>
        <p:spPr>
          <a:xfrm>
            <a:off x="2630254"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itle 1"/>
          <p:cNvSpPr txBox="1">
            <a:spLocks/>
          </p:cNvSpPr>
          <p:nvPr userDrawn="1"/>
        </p:nvSpPr>
        <p:spPr>
          <a:xfrm>
            <a:off x="8432605"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a:t>Speaker Name</a:t>
            </a:r>
            <a:endParaRPr lang="en-GB" sz="3600"/>
          </a:p>
        </p:txBody>
      </p:sp>
      <p:sp>
        <p:nvSpPr>
          <p:cNvPr id="15" name="Text Placeholder 2"/>
          <p:cNvSpPr>
            <a:spLocks noGrp="1"/>
          </p:cNvSpPr>
          <p:nvPr>
            <p:ph type="body" idx="11" hasCustomPrompt="1"/>
          </p:nvPr>
        </p:nvSpPr>
        <p:spPr>
          <a:xfrm>
            <a:off x="8432606"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890777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a:solidFill>
                    <a:schemeClr val="bg1"/>
                  </a:solidFill>
                  <a:effectLst/>
                  <a:latin typeface="+mn-lt"/>
                  <a:ea typeface="+mn-ea"/>
                  <a:cs typeface="+mn-cs"/>
                </a:rPr>
                <a:t>blackmarble.com</a:t>
              </a:r>
            </a:p>
          </p:txBody>
        </p:sp>
      </p:grpSp>
      <p:sp>
        <p:nvSpPr>
          <p:cNvPr id="11" name="Rectangle 10"/>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0" r:id="rId3"/>
    <p:sldLayoutId id="2147483651" r:id="rId4"/>
    <p:sldLayoutId id="2147483720" r:id="rId5"/>
    <p:sldLayoutId id="2147483660" r:id="rId6"/>
    <p:sldLayoutId id="2147483691" r:id="rId7"/>
    <p:sldLayoutId id="2147483666" r:id="rId8"/>
    <p:sldLayoutId id="2147483661" r:id="rId9"/>
    <p:sldLayoutId id="2147483678" r:id="rId10"/>
    <p:sldLayoutId id="2147483682" r:id="rId11"/>
    <p:sldLayoutId id="2147483684" r:id="rId12"/>
    <p:sldLayoutId id="2147483696" r:id="rId13"/>
    <p:sldLayoutId id="2147483697" r:id="rId14"/>
    <p:sldLayoutId id="2147483698" r:id="rId15"/>
    <p:sldLayoutId id="2147483725" r:id="rId16"/>
    <p:sldLayoutId id="2147483726" r:id="rId17"/>
    <p:sldLayoutId id="2147483699" r:id="rId18"/>
    <p:sldLayoutId id="2147483700" r:id="rId19"/>
    <p:sldLayoutId id="2147483701" r:id="rId20"/>
    <p:sldLayoutId id="2147483717" r:id="rId21"/>
    <p:sldLayoutId id="2147483731" r:id="rId22"/>
    <p:sldLayoutId id="2147483674" r:id="rId23"/>
    <p:sldLayoutId id="2147483675" r:id="rId24"/>
    <p:sldLayoutId id="2147483677" r:id="rId25"/>
    <p:sldLayoutId id="2147483710" r:id="rId26"/>
    <p:sldLayoutId id="2147483713" r:id="rId27"/>
    <p:sldLayoutId id="2147483714" r:id="rId28"/>
    <p:sldLayoutId id="2147483709" r:id="rId29"/>
    <p:sldLayoutId id="2147483706" r:id="rId30"/>
    <p:sldLayoutId id="2147483707" r:id="rId31"/>
    <p:sldLayoutId id="2147483716" r:id="rId32"/>
    <p:sldLayoutId id="2147483728" r:id="rId33"/>
    <p:sldLayoutId id="2147483703" r:id="rId34"/>
    <p:sldLayoutId id="2147483727" r:id="rId35"/>
    <p:sldLayoutId id="2147483721" r:id="rId36"/>
    <p:sldLayoutId id="2147483722" r:id="rId37"/>
    <p:sldLayoutId id="2147483723" r:id="rId38"/>
    <p:sldLayoutId id="2147483705" r:id="rId39"/>
    <p:sldLayoutId id="2147483729" r:id="rId40"/>
    <p:sldLayoutId id="2147483665" r:id="rId41"/>
    <p:sldLayoutId id="2147483664" r:id="rId42"/>
    <p:sldLayoutId id="2147483652" r:id="rId43"/>
    <p:sldLayoutId id="2147483653" r:id="rId44"/>
    <p:sldLayoutId id="2147483654" r:id="rId45"/>
    <p:sldLayoutId id="2147483655" r:id="rId46"/>
    <p:sldLayoutId id="2147483662" r:id="rId47"/>
    <p:sldLayoutId id="2147483663" r:id="rId48"/>
    <p:sldLayoutId id="2147483685" r:id="rId49"/>
    <p:sldLayoutId id="2147483724" r:id="rId50"/>
    <p:sldLayoutId id="2147483656" r:id="rId51"/>
    <p:sldLayoutId id="2147483657" r:id="rId52"/>
    <p:sldLayoutId id="2147483658" r:id="rId53"/>
    <p:sldLayoutId id="2147483659" r:id="rId54"/>
    <p:sldLayoutId id="2147483738" r:id="rId55"/>
    <p:sldLayoutId id="2147483740" r:id="rId56"/>
    <p:sldLayoutId id="2147483741" r:id="rId57"/>
    <p:sldLayoutId id="2147483742" r:id="rId58"/>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67.pn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svg"/><Relationship Id="rId12" Type="http://schemas.openxmlformats.org/officeDocument/2006/relationships/image" Target="../media/image177.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171.png"/><Relationship Id="rId11" Type="http://schemas.openxmlformats.org/officeDocument/2006/relationships/image" Target="../media/image176.svg"/><Relationship Id="rId5" Type="http://schemas.openxmlformats.org/officeDocument/2006/relationships/image" Target="../media/image170.sv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s>
</file>

<file path=ppt/slides/_rels/slide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56.xml"/><Relationship Id="rId5" Type="http://schemas.openxmlformats.org/officeDocument/2006/relationships/image" Target="../media/image180.svg"/><Relationship Id="rId4" Type="http://schemas.openxmlformats.org/officeDocument/2006/relationships/image" Target="../media/image179.png"/></Relationships>
</file>

<file path=ppt/slides/_rels/slide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81.png"/><Relationship Id="rId1" Type="http://schemas.openxmlformats.org/officeDocument/2006/relationships/slideLayout" Target="../slideLayouts/slideLayout56.xml"/><Relationship Id="rId4" Type="http://schemas.openxmlformats.org/officeDocument/2006/relationships/image" Target="../media/image182.png"/></Relationships>
</file>

<file path=ppt/slides/_rels/slide15.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8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5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fennell" TargetMode="External"/><Relationship Id="rId2" Type="http://schemas.openxmlformats.org/officeDocument/2006/relationships/hyperlink" Target="https://azure.com/devops" TargetMode="External"/><Relationship Id="rId1" Type="http://schemas.openxmlformats.org/officeDocument/2006/relationships/slideLayout" Target="../slideLayouts/slideLayout3.xml"/><Relationship Id="rId4" Type="http://schemas.openxmlformats.org/officeDocument/2006/relationships/hyperlink" Target="https://dev.azure.com/richardfennel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F819-63DA-457C-80DF-E7F8A932AF1A}"/>
              </a:ext>
            </a:extLst>
          </p:cNvPr>
          <p:cNvSpPr>
            <a:spLocks noGrp="1"/>
          </p:cNvSpPr>
          <p:nvPr>
            <p:ph type="title"/>
          </p:nvPr>
        </p:nvSpPr>
        <p:spPr/>
        <p:txBody>
          <a:bodyPr>
            <a:noAutofit/>
          </a:bodyPr>
          <a:lstStyle/>
          <a:p>
            <a:r>
              <a:rPr lang="en-GB" sz="4400" dirty="0"/>
              <a:t>Introduction to DevOps with Azure DevOps Pipelines</a:t>
            </a:r>
            <a:endParaRPr lang="en-GB" sz="3600" dirty="0"/>
          </a:p>
        </p:txBody>
      </p:sp>
      <p:sp>
        <p:nvSpPr>
          <p:cNvPr id="6" name="Text Placeholder 5">
            <a:extLst>
              <a:ext uri="{FF2B5EF4-FFF2-40B4-BE49-F238E27FC236}">
                <a16:creationId xmlns:a16="http://schemas.microsoft.com/office/drawing/2014/main" id="{23255218-0F05-4CF2-98A1-D55441A8A862}"/>
              </a:ext>
            </a:extLst>
          </p:cNvPr>
          <p:cNvSpPr>
            <a:spLocks noGrp="1"/>
          </p:cNvSpPr>
          <p:nvPr>
            <p:ph type="body" idx="1"/>
          </p:nvPr>
        </p:nvSpPr>
        <p:spPr/>
        <p:txBody>
          <a:bodyPr/>
          <a:lstStyle/>
          <a:p>
            <a:endParaRPr lang="en-GB" dirty="0"/>
          </a:p>
          <a:p>
            <a:r>
              <a:rPr lang="en-GB" dirty="0"/>
              <a:t>Azure Architecture </a:t>
            </a:r>
          </a:p>
        </p:txBody>
      </p:sp>
      <p:pic>
        <p:nvPicPr>
          <p:cNvPr id="7" name="Picture 4">
            <a:extLst>
              <a:ext uri="{FF2B5EF4-FFF2-40B4-BE49-F238E27FC236}">
                <a16:creationId xmlns:a16="http://schemas.microsoft.com/office/drawing/2014/main" id="{73C1718E-392C-4A1B-B419-06E6D949B76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09364" y="942683"/>
            <a:ext cx="1600375" cy="1594220"/>
          </a:xfrm>
          <a:prstGeom prst="rect">
            <a:avLst/>
          </a:prstGeom>
        </p:spPr>
      </p:pic>
    </p:spTree>
    <p:extLst>
      <p:ext uri="{BB962C8B-B14F-4D97-AF65-F5344CB8AC3E}">
        <p14:creationId xmlns:p14="http://schemas.microsoft.com/office/powerpoint/2010/main" val="64705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4" y="1523680"/>
            <a:ext cx="11339774" cy="543226"/>
          </a:xfrm>
        </p:spPr>
        <p:txBody>
          <a:bodyPr/>
          <a:lstStyle/>
          <a:p>
            <a:pPr algn="ctr"/>
            <a:r>
              <a:rPr lang="en-US" dirty="0"/>
              <a:t>DevOps brings together people, processes, and technology, automating software delivery to provide continuous value to your users</a:t>
            </a:r>
            <a:r>
              <a:rPr lang="en-US"/>
              <a:t>. </a:t>
            </a:r>
            <a:endParaRPr lang="en-US" dirty="0"/>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30159" y="455243"/>
            <a:ext cx="11336039" cy="813758"/>
          </a:xfrm>
        </p:spPr>
        <p:txBody>
          <a:bodyPr/>
          <a:lstStyle/>
          <a:p>
            <a:r>
              <a:rPr lang="en-US" sz="3600" dirty="0">
                <a:solidFill>
                  <a:srgbClr val="21B9EC"/>
                </a:solidFill>
              </a:rPr>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Integration (CI)</a:t>
            </a:r>
          </a:p>
          <a:p>
            <a:pPr algn="ctr" defTabSz="914192">
              <a:defRPr/>
            </a:pPr>
            <a:endParaRPr lang="en-US" sz="1568"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Improve software development quality and speed.</a:t>
            </a:r>
          </a:p>
          <a:p>
            <a:pPr marL="280067" indent="-280067">
              <a:buFont typeface="Arial" panose="020B0604020202020204" pitchFamily="34" charset="0"/>
              <a:buChar char="•"/>
              <a:defRPr/>
            </a:pPr>
            <a:r>
              <a:rPr lang="en-US" sz="1568" b="0" dirty="0">
                <a:solidFill>
                  <a:srgbClr val="000000"/>
                </a:solidFill>
              </a:rPr>
              <a:t>When you use Azure Pipelines or Jenkins to build apps in the cloud and deploy to Azure, each time you commit code, it’s automatically built and tested and bugs are detected faster.</a:t>
            </a:r>
            <a:endParaRPr lang="en-US" sz="1568"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Deployment (CD)</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By combining continuous integration and infrastructure as code (</a:t>
            </a:r>
            <a:r>
              <a:rPr lang="en-US" sz="1568" b="0" dirty="0" err="1">
                <a:solidFill>
                  <a:srgbClr val="000000"/>
                </a:solidFill>
              </a:rPr>
              <a:t>IaC</a:t>
            </a:r>
            <a:r>
              <a:rPr lang="en-US" sz="1568" b="0" dirty="0">
                <a:solidFill>
                  <a:srgbClr val="000000"/>
                </a:solidFill>
              </a:rPr>
              <a:t>), you’ll achieve identical deployments and the confidence to deploy to production at any time.</a:t>
            </a:r>
          </a:p>
          <a:p>
            <a:pPr marL="280067" indent="-280067">
              <a:buFont typeface="Arial" panose="020B0604020202020204" pitchFamily="34" charset="0"/>
              <a:buChar char="•"/>
              <a:defRPr/>
            </a:pPr>
            <a:r>
              <a:rPr lang="en-US" sz="1568"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8889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Learning &amp; Monitoring</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With Azure Application Insights you can identify how your applications are performing and test if the recent deployment made things better or worse.</a:t>
            </a:r>
          </a:p>
          <a:p>
            <a:pPr marL="280067" indent="-280067">
              <a:buFont typeface="Arial" panose="020B0604020202020204" pitchFamily="34" charset="0"/>
              <a:buChar char="•"/>
              <a:defRPr/>
            </a:pPr>
            <a:r>
              <a:rPr lang="en-US" sz="1568" b="0" spc="-39" dirty="0">
                <a:solidFill>
                  <a:srgbClr val="000000"/>
                </a:solidFill>
              </a:rPr>
              <a:t>Using CI/CD practices, paired with monitoring</a:t>
            </a:r>
            <a:r>
              <a:rPr lang="en-US" sz="1568" b="0" dirty="0">
                <a:solidFill>
                  <a:srgbClr val="000000"/>
                </a:solidFill>
              </a:rPr>
              <a:t> </a:t>
            </a:r>
            <a:r>
              <a:rPr lang="en-US" sz="1568" b="0" spc="-29" dirty="0">
                <a:solidFill>
                  <a:srgbClr val="000000"/>
                </a:solidFill>
              </a:rPr>
              <a:t>tools, you’ll be able to safely deliver features</a:t>
            </a:r>
            <a:r>
              <a:rPr lang="en-US" sz="1568" b="0" dirty="0">
                <a:solidFill>
                  <a:srgbClr val="000000"/>
                </a:solidFill>
              </a:rPr>
              <a:t> to your customers as soon as they’re ready.</a:t>
            </a:r>
            <a:endParaRPr lang="en-US" sz="1568"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a:extLst>
              <a:ext uri="{FF2B5EF4-FFF2-40B4-BE49-F238E27FC236}">
                <a16:creationId xmlns:a16="http://schemas.microsoft.com/office/drawing/2014/main" id="{A3D64055-A09B-46D7-B9A9-6B087799FCB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71795" y="668869"/>
            <a:ext cx="7320206" cy="6077153"/>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94166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1197192"/>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sz="4800" dirty="0">
                <a:solidFill>
                  <a:srgbClr val="21B9EC"/>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055414"/>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788550"/>
            <a:ext cx="4417386"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2033390"/>
            <a:ext cx="4105056" cy="1013800"/>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909562"/>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144620"/>
            <a:ext cx="3896879" cy="1013800"/>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5136369"/>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989754"/>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245661"/>
            <a:ext cx="4210700" cy="1194836"/>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416059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4038625"/>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263260"/>
            <a:ext cx="4210699" cy="832764"/>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0491" y="2044659"/>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47655" y="3159526"/>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40491" y="4258145"/>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27357" y="5233222"/>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9"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099"/>
          <a:stretch/>
        </p:blipFill>
        <p:spPr>
          <a:xfrm>
            <a:off x="6128097" y="1469039"/>
            <a:ext cx="6063904" cy="4415505"/>
          </a:xfrm>
          <a:prstGeom prst="rect">
            <a:avLst/>
          </a:prstGeom>
        </p:spPr>
      </p:pic>
      <p:pic>
        <p:nvPicPr>
          <p:cNvPr id="13" name="Online Image Placeholder 6">
            <a:extLst>
              <a:ext uri="{FF2B5EF4-FFF2-40B4-BE49-F238E27FC236}">
                <a16:creationId xmlns:a16="http://schemas.microsoft.com/office/drawing/2014/main" id="{1630688D-44E9-4C16-A7CB-9F40C33E5F1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71795" y="668869"/>
            <a:ext cx="7320206" cy="6077153"/>
          </a:xfrm>
          <a:prstGeom prst="rect">
            <a:avLst/>
          </a:prstGeom>
          <a:effectLst/>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592666"/>
            <a:ext cx="5014667" cy="2265334"/>
          </a:xfrm>
        </p:spPr>
        <p:txBody>
          <a:bodyPr/>
          <a:lstStyle/>
          <a:p>
            <a:pPr>
              <a:lnSpc>
                <a:spcPct val="100000"/>
              </a:lnSpc>
            </a:pPr>
            <a:r>
              <a:rPr lang="en-GB" dirty="0"/>
              <a:t>Azure Pipelines available now to any developer from the GitHub Marketplace</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4DDC36B8-6E44-43F5-8AE2-25B9B900C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4">
            <a:extLst>
              <a:ext uri="{FF2B5EF4-FFF2-40B4-BE49-F238E27FC236}">
                <a16:creationId xmlns:a16="http://schemas.microsoft.com/office/drawing/2014/main" id="{1EF3EBEE-8294-4CB1-ADB6-2CB9EEB2F8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8ABC355-5C19-42BE-83AA-10D9934341D5}"/>
              </a:ext>
            </a:extLst>
          </p:cNvPr>
          <p:cNvSpPr>
            <a:spLocks noGrp="1"/>
          </p:cNvSpPr>
          <p:nvPr>
            <p:ph type="title"/>
          </p:nvPr>
        </p:nvSpPr>
        <p:spPr>
          <a:xfrm>
            <a:off x="640079" y="2064151"/>
            <a:ext cx="3629779" cy="2739078"/>
          </a:xfrm>
        </p:spPr>
        <p:txBody>
          <a:bodyPr vert="horz" lIns="91440" tIns="45720" rIns="91440" bIns="45720" rtlCol="0" anchor="ctr">
            <a:normAutofit/>
          </a:bodyPr>
          <a:lstStyle/>
          <a:p>
            <a:r>
              <a:rPr lang="en-US" dirty="0">
                <a:solidFill>
                  <a:srgbClr val="FFFFFF"/>
                </a:solidFill>
              </a:rPr>
              <a:t>Demo</a:t>
            </a:r>
            <a:endParaRPr lang="en-US" sz="4000" dirty="0">
              <a:solidFill>
                <a:srgbClr val="FFFFFF"/>
              </a:solidFill>
            </a:endParaRPr>
          </a:p>
        </p:txBody>
      </p:sp>
      <p:sp>
        <p:nvSpPr>
          <p:cNvPr id="12" name="Rectangle 16">
            <a:extLst>
              <a:ext uri="{FF2B5EF4-FFF2-40B4-BE49-F238E27FC236}">
                <a16:creationId xmlns:a16="http://schemas.microsoft.com/office/drawing/2014/main" id="{E19AE5D7-7DEA-4F95-852E-A9CC3D231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5581" y="803670"/>
            <a:ext cx="4977975" cy="1979514"/>
          </a:xfrm>
          <a:prstGeom prst="rect">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C418AD6-8623-47B5-AE3E-744C68F5DD21}"/>
              </a:ext>
              <a:ext uri="{C183D7F6-B498-43B3-948B-1728B52AA6E4}">
                <adec:decorative xmlns:adec="http://schemas.microsoft.com/office/drawing/2017/decorative" val="1"/>
              </a:ext>
            </a:extLst>
          </p:cNvPr>
          <p:cNvPicPr>
            <a:picLocks noChangeAspect="1"/>
          </p:cNvPicPr>
          <p:nvPr/>
        </p:nvPicPr>
        <p:blipFill>
          <a:blip r:embed="rId4">
            <a:alphaModFix/>
          </a:blip>
          <a:stretch>
            <a:fillRect/>
          </a:stretch>
        </p:blipFill>
        <p:spPr>
          <a:xfrm>
            <a:off x="6240477" y="1075717"/>
            <a:ext cx="1444752" cy="1444752"/>
          </a:xfrm>
          <a:prstGeom prst="rect">
            <a:avLst/>
          </a:prstGeom>
          <a:effectLst>
            <a:softEdge rad="0"/>
          </a:effectLst>
        </p:spPr>
      </p:pic>
      <p:pic>
        <p:nvPicPr>
          <p:cNvPr id="8" name="Graphic 7" descr="Heart">
            <a:extLst>
              <a:ext uri="{FF2B5EF4-FFF2-40B4-BE49-F238E27FC236}">
                <a16:creationId xmlns:a16="http://schemas.microsoft.com/office/drawing/2014/main" id="{9D54CCF1-F1DD-4995-9B19-6D6CDF17A87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852358" y="1075318"/>
            <a:ext cx="1444752" cy="1444752"/>
          </a:xfrm>
          <a:prstGeom prst="rect">
            <a:avLst/>
          </a:prstGeom>
          <a:effectLst>
            <a:softEdge rad="0"/>
          </a:effectLst>
        </p:spPr>
      </p:pic>
      <p:pic>
        <p:nvPicPr>
          <p:cNvPr id="7" name="Picture 6">
            <a:extLst>
              <a:ext uri="{FF2B5EF4-FFF2-40B4-BE49-F238E27FC236}">
                <a16:creationId xmlns:a16="http://schemas.microsoft.com/office/drawing/2014/main" id="{B08C733E-5CD7-4892-8A0F-FCF84A7BD801}"/>
              </a:ext>
              <a:ext uri="{C183D7F6-B498-43B3-948B-1728B52AA6E4}">
                <adec:decorative xmlns:adec="http://schemas.microsoft.com/office/drawing/2017/decorative" val="1"/>
              </a:ext>
            </a:extLst>
          </p:cNvPr>
          <p:cNvPicPr>
            <a:picLocks noChangeAspect="1"/>
          </p:cNvPicPr>
          <p:nvPr/>
        </p:nvPicPr>
        <p:blipFill>
          <a:blip r:embed="rId7" cstate="screen">
            <a:alphaModFix/>
            <a:extLst>
              <a:ext uri="{28A0092B-C50C-407E-A947-70E740481C1C}">
                <a14:useLocalDpi xmlns:a14="http://schemas.microsoft.com/office/drawing/2010/main"/>
              </a:ext>
            </a:extLst>
          </a:blip>
          <a:stretch>
            <a:fillRect/>
          </a:stretch>
        </p:blipFill>
        <p:spPr>
          <a:xfrm>
            <a:off x="9454584" y="1192949"/>
            <a:ext cx="1444752" cy="1202719"/>
          </a:xfrm>
          <a:prstGeom prst="rect">
            <a:avLst/>
          </a:prstGeom>
          <a:effectLst>
            <a:softEdge rad="0"/>
          </a:effectLst>
        </p:spPr>
      </p:pic>
      <p:sp>
        <p:nvSpPr>
          <p:cNvPr id="6" name="Text Placeholder 5">
            <a:extLst>
              <a:ext uri="{FF2B5EF4-FFF2-40B4-BE49-F238E27FC236}">
                <a16:creationId xmlns:a16="http://schemas.microsoft.com/office/drawing/2014/main" id="{007EA3F8-EAE2-4B3B-BE61-C3C478A0F5A8}"/>
              </a:ext>
            </a:extLst>
          </p:cNvPr>
          <p:cNvSpPr>
            <a:spLocks noGrp="1"/>
          </p:cNvSpPr>
          <p:nvPr>
            <p:ph type="body" idx="1"/>
          </p:nvPr>
        </p:nvSpPr>
        <p:spPr>
          <a:xfrm>
            <a:off x="6090574" y="3425146"/>
            <a:ext cx="4977578" cy="2635826"/>
          </a:xfrm>
        </p:spPr>
        <p:txBody>
          <a:bodyPr vert="horz" lIns="91440" tIns="45720" rIns="91440" bIns="45720" rtlCol="0" anchor="ctr">
            <a:normAutofit lnSpcReduction="10000"/>
          </a:bodyPr>
          <a:lstStyle/>
          <a:p>
            <a:pPr algn="ctr"/>
            <a:r>
              <a:rPr lang="en-US" sz="3200" dirty="0">
                <a:solidFill>
                  <a:srgbClr val="000000"/>
                </a:solidFill>
              </a:rPr>
              <a:t>Building an Azure DevOps Pipeline extension, with tasks written in PowerShell &amp; Dotnet, then deploying and testing in the Azure DevOps Marketplace </a:t>
            </a:r>
          </a:p>
        </p:txBody>
      </p:sp>
      <p:sp>
        <p:nvSpPr>
          <p:cNvPr id="3" name="Rectangle 2">
            <a:extLst>
              <a:ext uri="{FF2B5EF4-FFF2-40B4-BE49-F238E27FC236}">
                <a16:creationId xmlns:a16="http://schemas.microsoft.com/office/drawing/2014/main" id="{6976013A-D605-4881-A05A-E5FE4577114B}"/>
              </a:ext>
            </a:extLst>
          </p:cNvPr>
          <p:cNvSpPr/>
          <p:nvPr/>
        </p:nvSpPr>
        <p:spPr>
          <a:xfrm>
            <a:off x="6085580" y="797028"/>
            <a:ext cx="4977578" cy="197951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63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8F584-060A-4A1C-8A5A-16E4677E78BE}"/>
              </a:ext>
            </a:extLst>
          </p:cNvPr>
          <p:cNvSpPr>
            <a:spLocks noGrp="1"/>
          </p:cNvSpPr>
          <p:nvPr>
            <p:ph type="title"/>
          </p:nvPr>
        </p:nvSpPr>
        <p:spPr/>
        <p:txBody>
          <a:bodyPr/>
          <a:lstStyle/>
          <a:p>
            <a:r>
              <a:rPr lang="en-GB" dirty="0"/>
              <a:t>Summary</a:t>
            </a:r>
          </a:p>
        </p:txBody>
      </p:sp>
      <p:sp>
        <p:nvSpPr>
          <p:cNvPr id="5" name="Content Placeholder 4">
            <a:extLst>
              <a:ext uri="{FF2B5EF4-FFF2-40B4-BE49-F238E27FC236}">
                <a16:creationId xmlns:a16="http://schemas.microsoft.com/office/drawing/2014/main" id="{527D8481-557D-4077-8B01-781AC5466D17}"/>
              </a:ext>
            </a:extLst>
          </p:cNvPr>
          <p:cNvSpPr>
            <a:spLocks noGrp="1"/>
          </p:cNvSpPr>
          <p:nvPr>
            <p:ph idx="1"/>
          </p:nvPr>
        </p:nvSpPr>
        <p:spPr/>
        <p:txBody>
          <a:bodyPr>
            <a:normAutofit fontScale="92500" lnSpcReduction="10000"/>
          </a:bodyPr>
          <a:lstStyle/>
          <a:p>
            <a:r>
              <a:rPr lang="en-GB" dirty="0"/>
              <a:t>Azure DevOps Pipelines are </a:t>
            </a:r>
          </a:p>
          <a:p>
            <a:pPr lvl="1"/>
            <a:r>
              <a:rPr lang="en-GB" dirty="0"/>
              <a:t>Any Platform</a:t>
            </a:r>
          </a:p>
          <a:p>
            <a:pPr lvl="1"/>
            <a:r>
              <a:rPr lang="en-GB" dirty="0"/>
              <a:t>Any Language</a:t>
            </a:r>
          </a:p>
          <a:p>
            <a:r>
              <a:rPr lang="en-GB" dirty="0"/>
              <a:t>Can help provide a robust DevOps build and release model</a:t>
            </a:r>
          </a:p>
          <a:p>
            <a:r>
              <a:rPr lang="en-GB" dirty="0"/>
              <a:t>Free for OSS projects</a:t>
            </a:r>
          </a:p>
          <a:p>
            <a:endParaRPr lang="en-GB" dirty="0"/>
          </a:p>
          <a:p>
            <a:endParaRPr lang="en-GB" dirty="0"/>
          </a:p>
          <a:p>
            <a:r>
              <a:rPr lang="en-GB" dirty="0"/>
              <a:t>Azure DevOps </a:t>
            </a:r>
            <a:r>
              <a:rPr lang="en-US" dirty="0">
                <a:hlinkClick r:id="rId2"/>
              </a:rPr>
              <a:t>https://azure.com/devops</a:t>
            </a:r>
            <a:r>
              <a:rPr lang="en-US" dirty="0"/>
              <a:t> </a:t>
            </a:r>
          </a:p>
          <a:p>
            <a:r>
              <a:rPr lang="en-GB" dirty="0"/>
              <a:t>All the slides, code can be found on  </a:t>
            </a:r>
            <a:r>
              <a:rPr lang="en-GB" dirty="0">
                <a:hlinkClick r:id="rId3"/>
              </a:rPr>
              <a:t>https://github.com/rfennell</a:t>
            </a:r>
            <a:endParaRPr lang="en-GB" dirty="0"/>
          </a:p>
          <a:p>
            <a:r>
              <a:rPr lang="en-GB" dirty="0"/>
              <a:t>CI/CD is via public projects on </a:t>
            </a:r>
            <a:r>
              <a:rPr lang="en-GB" dirty="0">
                <a:hlinkClick r:id="rId4"/>
              </a:rPr>
              <a:t>https://dev.azure.com/richardfennell</a:t>
            </a:r>
            <a:r>
              <a:rPr lang="en-GB" dirty="0"/>
              <a:t>   </a:t>
            </a:r>
          </a:p>
        </p:txBody>
      </p:sp>
    </p:spTree>
    <p:extLst>
      <p:ext uri="{BB962C8B-B14F-4D97-AF65-F5344CB8AC3E}">
        <p14:creationId xmlns:p14="http://schemas.microsoft.com/office/powerpoint/2010/main" val="16960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200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F91687D3-CDB3-4912-991C-E7718F95F711}"/>
              </a:ext>
            </a:extLst>
          </p:cNvPr>
          <p:cNvSpPr>
            <a:spLocks noGrp="1"/>
          </p:cNvSpPr>
          <p:nvPr>
            <p:ph type="title"/>
          </p:nvPr>
        </p:nvSpPr>
        <p:spPr>
          <a:xfrm>
            <a:off x="248478" y="2053641"/>
            <a:ext cx="4253947" cy="2760098"/>
          </a:xfrm>
        </p:spPr>
        <p:txBody>
          <a:bodyPr>
            <a:noAutofit/>
          </a:bodyPr>
          <a:lstStyle/>
          <a:p>
            <a:r>
              <a:rPr lang="en-GB" sz="3200" i="1" dirty="0">
                <a:solidFill>
                  <a:srgbClr val="FFFFFF"/>
                </a:solidFill>
              </a:rPr>
              <a:t>”Any development process requires a reliable means of build and delivery, ‘DevOps’ in the modern terminology.”</a:t>
            </a:r>
            <a:endParaRPr lang="en-GB" sz="2400" i="1" dirty="0">
              <a:solidFill>
                <a:srgbClr val="FFFFFF"/>
              </a:solidFill>
            </a:endParaRPr>
          </a:p>
        </p:txBody>
      </p:sp>
      <p:sp>
        <p:nvSpPr>
          <p:cNvPr id="5" name="Content Placeholder 4">
            <a:extLst>
              <a:ext uri="{FF2B5EF4-FFF2-40B4-BE49-F238E27FC236}">
                <a16:creationId xmlns:a16="http://schemas.microsoft.com/office/drawing/2014/main" id="{F65544CC-907B-41DD-9C51-24985312F073}"/>
              </a:ext>
            </a:extLst>
          </p:cNvPr>
          <p:cNvSpPr>
            <a:spLocks noGrp="1"/>
          </p:cNvSpPr>
          <p:nvPr>
            <p:ph idx="1"/>
          </p:nvPr>
        </p:nvSpPr>
        <p:spPr>
          <a:xfrm>
            <a:off x="6090573" y="801866"/>
            <a:ext cx="5424837" cy="5230634"/>
          </a:xfrm>
        </p:spPr>
        <p:txBody>
          <a:bodyPr anchor="ctr">
            <a:normAutofit/>
          </a:bodyPr>
          <a:lstStyle/>
          <a:p>
            <a:pPr marL="0" indent="0">
              <a:buNone/>
            </a:pPr>
            <a:r>
              <a:rPr lang="en-GB" b="1" dirty="0">
                <a:solidFill>
                  <a:srgbClr val="000000"/>
                </a:solidFill>
              </a:rPr>
              <a:t>In this session we will look at…</a:t>
            </a:r>
          </a:p>
          <a:p>
            <a:pPr marL="0" indent="0">
              <a:buNone/>
            </a:pPr>
            <a:endParaRPr lang="en-GB" sz="1100" dirty="0">
              <a:solidFill>
                <a:srgbClr val="000000"/>
              </a:solidFill>
            </a:endParaRPr>
          </a:p>
          <a:p>
            <a:r>
              <a:rPr lang="en-GB" dirty="0">
                <a:solidFill>
                  <a:srgbClr val="000000"/>
                </a:solidFill>
              </a:rPr>
              <a:t>What is DevOps?</a:t>
            </a:r>
          </a:p>
          <a:p>
            <a:r>
              <a:rPr lang="en-GB" dirty="0">
                <a:solidFill>
                  <a:srgbClr val="000000"/>
                </a:solidFill>
              </a:rPr>
              <a:t>Why DevOps is important?</a:t>
            </a:r>
          </a:p>
          <a:p>
            <a:r>
              <a:rPr lang="en-GB" dirty="0">
                <a:solidFill>
                  <a:srgbClr val="000000"/>
                </a:solidFill>
              </a:rPr>
              <a:t>The key factors in successful adoption</a:t>
            </a:r>
          </a:p>
          <a:p>
            <a:r>
              <a:rPr lang="en-GB" dirty="0">
                <a:solidFill>
                  <a:srgbClr val="000000"/>
                </a:solidFill>
              </a:rPr>
              <a:t>How Azure DevOps can help in this process.</a:t>
            </a:r>
          </a:p>
        </p:txBody>
      </p:sp>
    </p:spTree>
    <p:extLst>
      <p:ext uri="{BB962C8B-B14F-4D97-AF65-F5344CB8AC3E}">
        <p14:creationId xmlns:p14="http://schemas.microsoft.com/office/powerpoint/2010/main" val="211753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92928" y="1109133"/>
            <a:ext cx="11203030" cy="276999"/>
          </a:xfrm>
        </p:spPr>
        <p:txBody>
          <a:bodyPr/>
          <a:lstStyle/>
          <a:p>
            <a:r>
              <a:rPr lang="en-US" sz="1800" dirty="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92928" y="412294"/>
            <a:ext cx="11336039" cy="739343"/>
          </a:xfrm>
        </p:spPr>
        <p:txBody>
          <a:bodyPr/>
          <a:lstStyle/>
          <a:p>
            <a:r>
              <a:rPr lang="en-US" sz="4000" dirty="0">
                <a:solidFill>
                  <a:srgbClr val="21B9EC"/>
                </a:solidFill>
              </a:rPr>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DevOps is the union of </a:t>
              </a:r>
              <a:r>
                <a:rPr lang="en-US" sz="2745" b="1" dirty="0">
                  <a:solidFill>
                    <a:srgbClr val="0078D7"/>
                  </a:solidFill>
                </a:rPr>
                <a:t>people</a:t>
              </a:r>
              <a:r>
                <a:rPr lang="en-US" sz="2745" dirty="0"/>
                <a:t>, </a:t>
              </a:r>
              <a:r>
                <a:rPr lang="en-US" sz="2745" b="1" dirty="0">
                  <a:solidFill>
                    <a:srgbClr val="0078D7"/>
                  </a:solidFill>
                </a:rPr>
                <a:t>process</a:t>
              </a:r>
              <a:r>
                <a:rPr lang="en-US" sz="2745" dirty="0"/>
                <a:t>, and </a:t>
              </a:r>
              <a:r>
                <a:rPr lang="en-US" sz="2745" b="1" dirty="0">
                  <a:solidFill>
                    <a:srgbClr val="0078D7"/>
                  </a:solidFill>
                </a:rPr>
                <a:t>products</a:t>
              </a:r>
              <a:r>
                <a:rPr lang="en-US" sz="2745"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687D3-CDB3-4912-991C-E7718F95F711}"/>
              </a:ext>
            </a:extLst>
          </p:cNvPr>
          <p:cNvSpPr>
            <a:spLocks noGrp="1"/>
          </p:cNvSpPr>
          <p:nvPr>
            <p:ph type="title"/>
          </p:nvPr>
        </p:nvSpPr>
        <p:spPr>
          <a:xfrm>
            <a:off x="248478" y="2053641"/>
            <a:ext cx="4253947" cy="2760098"/>
          </a:xfrm>
        </p:spPr>
        <p:txBody>
          <a:bodyPr>
            <a:noAutofit/>
          </a:bodyPr>
          <a:lstStyle/>
          <a:p>
            <a:r>
              <a:rPr lang="en-GB" sz="3200" i="1" dirty="0">
                <a:solidFill>
                  <a:srgbClr val="FFFFFF"/>
                </a:solidFill>
              </a:rPr>
              <a:t>”Any development process requires a reliable means of build and delivery, ‘DevOps’ in the modern terminology.”</a:t>
            </a:r>
            <a:endParaRPr lang="en-GB" sz="2400" i="1" dirty="0">
              <a:solidFill>
                <a:srgbClr val="FFFFFF"/>
              </a:solidFill>
            </a:endParaRPr>
          </a:p>
        </p:txBody>
      </p:sp>
      <p:sp>
        <p:nvSpPr>
          <p:cNvPr id="5" name="Content Placeholder 4">
            <a:extLst>
              <a:ext uri="{FF2B5EF4-FFF2-40B4-BE49-F238E27FC236}">
                <a16:creationId xmlns:a16="http://schemas.microsoft.com/office/drawing/2014/main" id="{F65544CC-907B-41DD-9C51-24985312F073}"/>
              </a:ext>
            </a:extLst>
          </p:cNvPr>
          <p:cNvSpPr>
            <a:spLocks noGrp="1"/>
          </p:cNvSpPr>
          <p:nvPr>
            <p:ph idx="1"/>
          </p:nvPr>
        </p:nvSpPr>
        <p:spPr>
          <a:xfrm>
            <a:off x="10602686" y="801866"/>
            <a:ext cx="912724" cy="1342620"/>
          </a:xfrm>
        </p:spPr>
        <p:txBody>
          <a:bodyPr anchor="ctr">
            <a:normAutofit/>
          </a:bodyPr>
          <a:lstStyle/>
          <a:p>
            <a:pPr marL="0" indent="0">
              <a:buNone/>
            </a:pPr>
            <a:endParaRPr lang="en-GB" dirty="0">
              <a:solidFill>
                <a:srgbClr val="000000"/>
              </a:solidFill>
            </a:endParaRPr>
          </a:p>
        </p:txBody>
      </p:sp>
      <p:pic>
        <p:nvPicPr>
          <p:cNvPr id="6146" name="Picture 2" descr="Introduction to Azure DevOps">
            <a:extLst>
              <a:ext uri="{FF2B5EF4-FFF2-40B4-BE49-F238E27FC236}">
                <a16:creationId xmlns:a16="http://schemas.microsoft.com/office/drawing/2014/main" id="{FFFDD8E7-130B-1D00-0A41-CFB006793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4" y="747713"/>
            <a:ext cx="10291446"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8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92928" y="1109133"/>
            <a:ext cx="11203030" cy="276999"/>
          </a:xfrm>
        </p:spPr>
        <p:txBody>
          <a:bodyPr/>
          <a:lstStyle/>
          <a:p>
            <a:endParaRPr lang="en-US" sz="1800" dirty="0">
              <a:solidFill>
                <a:srgbClr val="505050"/>
              </a:solidFill>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92928" y="412294"/>
            <a:ext cx="11336039" cy="739343"/>
          </a:xfrm>
        </p:spPr>
        <p:txBody>
          <a:bodyPr/>
          <a:lstStyle/>
          <a:p>
            <a:r>
              <a:rPr lang="en-US" sz="4000" dirty="0">
                <a:solidFill>
                  <a:srgbClr val="21B9EC"/>
                </a:solidFill>
              </a:rPr>
              <a:t>Azure </a:t>
            </a:r>
            <a:r>
              <a:rPr lang="en-US" sz="4000" dirty="0" err="1">
                <a:solidFill>
                  <a:srgbClr val="21B9EC"/>
                </a:solidFill>
              </a:rPr>
              <a:t>Devops</a:t>
            </a:r>
            <a:r>
              <a:rPr lang="en-US" sz="4000" dirty="0">
                <a:solidFill>
                  <a:srgbClr val="21B9EC"/>
                </a:solidFill>
              </a:rPr>
              <a:t> pipeline</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164177" cy="1079023"/>
            </a:xfrm>
            <a:prstGeom prst="rect">
              <a:avLst/>
            </a:prstGeom>
          </p:spPr>
          <p:txBody>
            <a:bodyPr wrap="none">
              <a:spAutoFit/>
            </a:bodyPr>
            <a:lstStyle/>
            <a:p>
              <a:pPr>
                <a:defRPr/>
              </a:pP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164177" cy="1079023"/>
            </a:xfrm>
            <a:prstGeom prst="rect">
              <a:avLst/>
            </a:prstGeom>
          </p:spPr>
          <p:txBody>
            <a:bodyPr wrap="none">
              <a:spAutoFit/>
            </a:bodyPr>
            <a:lstStyle/>
            <a:p>
              <a:pPr>
                <a:defRPr/>
              </a:pP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pic>
        <p:nvPicPr>
          <p:cNvPr id="3076" name="Picture 4" descr="devops_cd">
            <a:extLst>
              <a:ext uri="{FF2B5EF4-FFF2-40B4-BE49-F238E27FC236}">
                <a16:creationId xmlns:a16="http://schemas.microsoft.com/office/drawing/2014/main" id="{1243A465-05C2-C605-3591-BD432D9C1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28" y="1617365"/>
            <a:ext cx="10346522" cy="413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36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92928" y="1109133"/>
            <a:ext cx="11203030" cy="276999"/>
          </a:xfrm>
        </p:spPr>
        <p:txBody>
          <a:bodyPr/>
          <a:lstStyle/>
          <a:p>
            <a:r>
              <a:rPr lang="en-US" sz="1800" dirty="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92928" y="412294"/>
            <a:ext cx="11336039" cy="739343"/>
          </a:xfrm>
        </p:spPr>
        <p:txBody>
          <a:bodyPr/>
          <a:lstStyle/>
          <a:p>
            <a:r>
              <a:rPr lang="en-US" sz="4000" dirty="0">
                <a:solidFill>
                  <a:srgbClr val="21B9EC"/>
                </a:solidFill>
              </a:rPr>
              <a:t>Azure </a:t>
            </a:r>
            <a:r>
              <a:rPr lang="en-US" sz="4000" dirty="0" err="1">
                <a:solidFill>
                  <a:srgbClr val="21B9EC"/>
                </a:solidFill>
              </a:rPr>
              <a:t>Devops</a:t>
            </a:r>
            <a:r>
              <a:rPr lang="en-US" sz="4000" dirty="0">
                <a:solidFill>
                  <a:srgbClr val="21B9EC"/>
                </a:solidFill>
              </a:rPr>
              <a:t> pipeline</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164177" cy="1079023"/>
            </a:xfrm>
            <a:prstGeom prst="rect">
              <a:avLst/>
            </a:prstGeom>
          </p:spPr>
          <p:txBody>
            <a:bodyPr wrap="none">
              <a:spAutoFit/>
            </a:bodyPr>
            <a:lstStyle/>
            <a:p>
              <a:pPr>
                <a:defRPr/>
              </a:pP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164177" cy="1079023"/>
            </a:xfrm>
            <a:prstGeom prst="rect">
              <a:avLst/>
            </a:prstGeom>
          </p:spPr>
          <p:txBody>
            <a:bodyPr wrap="none">
              <a:spAutoFit/>
            </a:bodyPr>
            <a:lstStyle/>
            <a:p>
              <a:pPr>
                <a:defRPr/>
              </a:pP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pic>
        <p:nvPicPr>
          <p:cNvPr id="3074" name="Picture 2" descr="Differences between continuous integration, continuous delivery, and continuous deployment">
            <a:extLst>
              <a:ext uri="{FF2B5EF4-FFF2-40B4-BE49-F238E27FC236}">
                <a16:creationId xmlns:a16="http://schemas.microsoft.com/office/drawing/2014/main" id="{4F9F8F91-1619-B1E2-B318-C93ACB7EE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2257"/>
            <a:ext cx="11828967" cy="621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5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92928" y="1109133"/>
            <a:ext cx="11203030" cy="276999"/>
          </a:xfrm>
        </p:spPr>
        <p:txBody>
          <a:bodyPr/>
          <a:lstStyle/>
          <a:p>
            <a:r>
              <a:rPr lang="en-US" sz="1800" dirty="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92928" y="412294"/>
            <a:ext cx="11336039" cy="739343"/>
          </a:xfrm>
        </p:spPr>
        <p:txBody>
          <a:bodyPr/>
          <a:lstStyle/>
          <a:p>
            <a:r>
              <a:rPr lang="en-US" sz="4000" dirty="0">
                <a:solidFill>
                  <a:srgbClr val="21B9EC"/>
                </a:solidFill>
              </a:rPr>
              <a:t>Azure </a:t>
            </a:r>
            <a:r>
              <a:rPr lang="en-US" sz="4000" dirty="0" err="1">
                <a:solidFill>
                  <a:srgbClr val="21B9EC"/>
                </a:solidFill>
              </a:rPr>
              <a:t>Devops</a:t>
            </a:r>
            <a:r>
              <a:rPr lang="en-US" sz="4000" dirty="0">
                <a:solidFill>
                  <a:srgbClr val="21B9EC"/>
                </a:solidFill>
              </a:rPr>
              <a:t> pipeline</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164177" cy="1079023"/>
            </a:xfrm>
            <a:prstGeom prst="rect">
              <a:avLst/>
            </a:prstGeom>
          </p:spPr>
          <p:txBody>
            <a:bodyPr wrap="none">
              <a:spAutoFit/>
            </a:bodyPr>
            <a:lstStyle/>
            <a:p>
              <a:pPr>
                <a:defRPr/>
              </a:pP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164177" cy="1079023"/>
            </a:xfrm>
            <a:prstGeom prst="rect">
              <a:avLst/>
            </a:prstGeom>
          </p:spPr>
          <p:txBody>
            <a:bodyPr wrap="none">
              <a:spAutoFit/>
            </a:bodyPr>
            <a:lstStyle/>
            <a:p>
              <a:pPr>
                <a:defRPr/>
              </a:pP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pic>
        <p:nvPicPr>
          <p:cNvPr id="5122" name="Picture 2" descr="deployment_manager">
            <a:extLst>
              <a:ext uri="{FF2B5EF4-FFF2-40B4-BE49-F238E27FC236}">
                <a16:creationId xmlns:a16="http://schemas.microsoft.com/office/drawing/2014/main" id="{F0E216F6-5CFA-70CF-9C14-F9C3953FE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24" y="1438274"/>
            <a:ext cx="11203030" cy="462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68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92928" y="1109133"/>
            <a:ext cx="11203030" cy="276999"/>
          </a:xfrm>
        </p:spPr>
        <p:txBody>
          <a:bodyPr/>
          <a:lstStyle/>
          <a:p>
            <a:r>
              <a:rPr lang="en-US" sz="1800" dirty="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92928" y="412294"/>
            <a:ext cx="11336039" cy="739343"/>
          </a:xfrm>
        </p:spPr>
        <p:txBody>
          <a:bodyPr/>
          <a:lstStyle/>
          <a:p>
            <a:r>
              <a:rPr lang="en-US" sz="4000" dirty="0">
                <a:solidFill>
                  <a:srgbClr val="21B9EC"/>
                </a:solidFill>
              </a:rPr>
              <a:t>AKS Deploy using </a:t>
            </a:r>
            <a:r>
              <a:rPr lang="en-US" sz="4000" dirty="0" err="1">
                <a:solidFill>
                  <a:srgbClr val="21B9EC"/>
                </a:solidFill>
              </a:rPr>
              <a:t>AzureDevops</a:t>
            </a:r>
            <a:endParaRPr lang="en-US" sz="4000" dirty="0">
              <a:solidFill>
                <a:srgbClr val="21B9EC"/>
              </a:solidFill>
            </a:endParaRP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DevOps is the union of </a:t>
              </a:r>
              <a:r>
                <a:rPr lang="en-US" sz="2745" b="1" dirty="0">
                  <a:solidFill>
                    <a:srgbClr val="0078D7"/>
                  </a:solidFill>
                </a:rPr>
                <a:t>people</a:t>
              </a:r>
              <a:r>
                <a:rPr lang="en-US" sz="2745" dirty="0"/>
                <a:t>, </a:t>
              </a:r>
              <a:r>
                <a:rPr lang="en-US" sz="2745" b="1" dirty="0">
                  <a:solidFill>
                    <a:srgbClr val="0078D7"/>
                  </a:solidFill>
                </a:rPr>
                <a:t>process</a:t>
              </a:r>
              <a:r>
                <a:rPr lang="en-US" sz="2745" dirty="0"/>
                <a:t>, and </a:t>
              </a:r>
              <a:r>
                <a:rPr lang="en-US" sz="2745" b="1" dirty="0">
                  <a:solidFill>
                    <a:srgbClr val="0078D7"/>
                  </a:solidFill>
                </a:rPr>
                <a:t>products</a:t>
              </a:r>
              <a:r>
                <a:rPr lang="en-US" sz="2745"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pic>
        <p:nvPicPr>
          <p:cNvPr id="2050" name="Picture 2" descr="Diagram of the push-based architecture with GitHub Actions.">
            <a:extLst>
              <a:ext uri="{FF2B5EF4-FFF2-40B4-BE49-F238E27FC236}">
                <a16:creationId xmlns:a16="http://schemas.microsoft.com/office/drawing/2014/main" id="{F466FE40-7127-1A4D-FA80-452FD2D3D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762" y="1177674"/>
            <a:ext cx="7620000" cy="5221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50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300613" y="430411"/>
            <a:ext cx="10515600" cy="943614"/>
          </a:xfrm>
        </p:spPr>
        <p:txBody>
          <a:bodyPr>
            <a:normAutofit/>
          </a:bodyPr>
          <a:lstStyle/>
          <a:p>
            <a:r>
              <a:rPr lang="en-US" sz="3600" dirty="0"/>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Faster</a:t>
            </a:r>
          </a:p>
          <a:p>
            <a:pPr algn="ctr" defTabSz="896010">
              <a:spcBef>
                <a:spcPts val="769"/>
              </a:spcBef>
              <a:defRPr/>
            </a:pPr>
            <a:r>
              <a:rPr lang="en-US" sz="2307"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Increased</a:t>
            </a:r>
          </a:p>
          <a:p>
            <a:pPr algn="ctr" defTabSz="896010">
              <a:spcBef>
                <a:spcPts val="769"/>
              </a:spcBef>
              <a:defRPr/>
            </a:pPr>
            <a:r>
              <a:rPr lang="en-US" sz="2307"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2,604x Faster Mean </a:t>
            </a:r>
          </a:p>
          <a:p>
            <a:pPr algn="ctr" defTabSz="896010">
              <a:spcBef>
                <a:spcPts val="769"/>
              </a:spcBef>
              <a:defRPr/>
            </a:pPr>
            <a:r>
              <a:rPr lang="en-US" sz="2307"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2,555x Faster Lead </a:t>
            </a:r>
          </a:p>
          <a:p>
            <a:pPr algn="ctr" defTabSz="896010">
              <a:spcBef>
                <a:spcPts val="769"/>
              </a:spcBef>
              <a:defRPr/>
            </a:pPr>
            <a:r>
              <a:rPr lang="en-US" sz="2307"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7x Lower Change </a:t>
            </a:r>
          </a:p>
          <a:p>
            <a:pPr algn="ctr" defTabSz="896010">
              <a:spcBef>
                <a:spcPts val="769"/>
              </a:spcBef>
              <a:defRPr/>
            </a:pPr>
            <a:r>
              <a:rPr lang="en-US" sz="2307"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46x Deployment</a:t>
            </a:r>
          </a:p>
          <a:p>
            <a:pPr algn="ctr" defTabSz="896010">
              <a:spcBef>
                <a:spcPts val="769"/>
              </a:spcBef>
              <a:defRPr/>
            </a:pPr>
            <a:r>
              <a:rPr lang="en-US" sz="2307"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a:defRPr/>
              </a:pPr>
              <a:endParaRPr lang="en-US" sz="1765"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chemeClr val="tx2"/>
                  </a:solidFill>
                  <a:latin typeface="+mj-lt"/>
                  <a:cs typeface="Segoe UI Light" panose="020B0502040204020203" pitchFamily="34" charset="0"/>
                </a:rPr>
                <a:t>$</a:t>
              </a:r>
              <a:endParaRPr lang="en-US" sz="2307"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sz="1765"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sz="1765"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00"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00"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00"/>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20072" y="650494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chemeClr val="bg1"/>
                </a:solidFill>
                <a:latin typeface="Segoe UI Light"/>
              </a:rPr>
              <a:t>Source: </a:t>
            </a:r>
            <a:r>
              <a:rPr lang="en-GB" sz="1029" kern="0" dirty="0">
                <a:solidFill>
                  <a:schemeClr val="bg1"/>
                </a:solidFill>
                <a:latin typeface="Segoe UI Light"/>
              </a:rPr>
              <a:t>2018 Accelerate: State of DevOps: Strategies for a New Economy." N. Forsgren, J. Humble, G. Kim. DevOps Research and Assessment (DORA)</a:t>
            </a:r>
            <a:endParaRPr lang="en-US" sz="1029" kern="0" dirty="0">
              <a:solidFill>
                <a:schemeClr val="bg1"/>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CC8F77A3-D2DE-4D1C-BFBC-F4F61757D38E}" vid="{B42F582B-0A4D-4D2E-A3DF-0C6C316D20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613de2c2-ece5-413d-a54d-11a84cbe9590" ContentTypeId="0x010100AED4198795C7FE49B29C2076BD071E1905" PreviousValue="false"/>
</file>

<file path=customXml/item2.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3.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80" ma:contentTypeDescription="" ma:contentTypeScope="" ma:versionID="2652db3e21f48b99510e7f0437a37d16">
  <xsd:schema xmlns:xsd="http://www.w3.org/2001/XMLSchema" xmlns:xs="http://www.w3.org/2001/XMLSchema" xmlns:p="http://schemas.microsoft.com/office/2006/metadata/properties" xmlns:ns2="e9d2523a-f6c8-4b58-93c0-559fd1563d05" targetNamespace="http://schemas.microsoft.com/office/2006/metadata/properties" ma:root="true" ma:fieldsID="96578f9f849a1175339d6d6e7d77686e"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9818B3-7958-45F5-AA77-FE0A9C05FE6A}">
  <ds:schemaRefs>
    <ds:schemaRef ds:uri="Microsoft.SharePoint.Taxonomy.ContentTypeSync"/>
  </ds:schemaRefs>
</ds:datastoreItem>
</file>

<file path=customXml/itemProps2.xml><?xml version="1.0" encoding="utf-8"?>
<ds:datastoreItem xmlns:ds="http://schemas.openxmlformats.org/officeDocument/2006/customXml" ds:itemID="{76E5C231-F84E-40AB-853E-A10ACDAA9762}">
  <ds:schemaRefs>
    <ds:schemaRef ds:uri="e9d2523a-f6c8-4b58-93c0-559fd1563d05"/>
    <ds:schemaRef ds:uri="http://schemas.microsoft.com/office/2006/documentManagement/types"/>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purl.org/dc/elements/1.1/"/>
  </ds:schemaRefs>
</ds:datastoreItem>
</file>

<file path=customXml/itemProps3.xml><?xml version="1.0" encoding="utf-8"?>
<ds:datastoreItem xmlns:ds="http://schemas.openxmlformats.org/officeDocument/2006/customXml" ds:itemID="{C746D2F8-9106-40C5-B66D-504C6A0CAB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5D0ABE3-E1E0-4685-B629-89459358F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2018</TotalTime>
  <Words>1151</Words>
  <Application>Microsoft Office PowerPoint</Application>
  <PresentationFormat>Widescreen</PresentationFormat>
  <Paragraphs>137</Paragraphs>
  <Slides>16</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Rockwell Extra Bold</vt:lpstr>
      <vt:lpstr>Segoe</vt:lpstr>
      <vt:lpstr>Segoe UI</vt:lpstr>
      <vt:lpstr>Segoe UI Light</vt:lpstr>
      <vt:lpstr>Segoe UI Semibold</vt:lpstr>
      <vt:lpstr>Segoe UI Semilight</vt:lpstr>
      <vt:lpstr>Wingdings</vt:lpstr>
      <vt:lpstr>Office Theme</vt:lpstr>
      <vt:lpstr>Introduction to DevOps with Azure DevOps Pipelines</vt:lpstr>
      <vt:lpstr>”Any development process requires a reliable means of build and delivery, ‘DevOps’ in the modern terminology.”</vt:lpstr>
      <vt:lpstr>What is DevOps?</vt:lpstr>
      <vt:lpstr>”Any development process requires a reliable means of build and delivery, ‘DevOps’ in the modern terminology.”</vt:lpstr>
      <vt:lpstr>Azure Devops pipeline</vt:lpstr>
      <vt:lpstr>Azure Devops pipeline</vt:lpstr>
      <vt:lpstr>Azure Devops pipeline</vt:lpstr>
      <vt:lpstr>AKS Deploy using AzureDevops</vt:lpstr>
      <vt:lpstr>High Performance DevOps Companies Achieve…</vt:lpstr>
      <vt:lpstr>What technologies do I need to support DevOps?</vt:lpstr>
      <vt:lpstr>Introducing Azure DevOps</vt:lpstr>
      <vt:lpstr>Azure Pipelines</vt:lpstr>
      <vt:lpstr>Azure Pipelines</vt:lpstr>
      <vt:lpstr>Integrated with GitHub</vt:lpstr>
      <vt:lpstr>Demo</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 with Azure DevOps Pipelines</dc:title>
  <dc:creator>Richard Fennell</dc:creator>
  <cp:lastModifiedBy>Jagan Rajagopal</cp:lastModifiedBy>
  <cp:revision>9</cp:revision>
  <dcterms:created xsi:type="dcterms:W3CDTF">2019-03-30T16:07:44Z</dcterms:created>
  <dcterms:modified xsi:type="dcterms:W3CDTF">2023-11-20T03:58:05Z</dcterms:modified>
</cp:coreProperties>
</file>